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7" r:id="rId3"/>
    <p:sldId id="258" r:id="rId4"/>
    <p:sldId id="259" r:id="rId5"/>
    <p:sldId id="275" r:id="rId6"/>
    <p:sldId id="260" r:id="rId7"/>
    <p:sldId id="261" r:id="rId8"/>
    <p:sldId id="262" r:id="rId9"/>
    <p:sldId id="267" r:id="rId10"/>
    <p:sldId id="263" r:id="rId11"/>
    <p:sldId id="265" r:id="rId12"/>
    <p:sldId id="266" r:id="rId13"/>
    <p:sldId id="269" r:id="rId14"/>
    <p:sldId id="270" r:id="rId15"/>
    <p:sldId id="272" r:id="rId16"/>
    <p:sldId id="273" r:id="rId17"/>
    <p:sldId id="274" r:id="rId18"/>
    <p:sldId id="271" r:id="rId19"/>
    <p:sldId id="277" r:id="rId20"/>
    <p:sldId id="276" r:id="rId21"/>
    <p:sldId id="27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5"/>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gif>
</file>

<file path=ppt/media/image10.jpeg>
</file>

<file path=ppt/media/image11.png>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EB2687-1655-CD4F-815E-3F70DF8604F0}" type="datetimeFigureOut">
              <a:rPr lang="en-US" smtClean="0"/>
              <a:t>12/11/2023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7C8CB-EBF7-754F-8CE3-A083D8F16525}" type="slidenum">
              <a:rPr lang="en-US" smtClean="0"/>
              <a:t>‹#›</a:t>
            </a:fld>
            <a:endParaRPr lang="en-US"/>
          </a:p>
        </p:txBody>
      </p:sp>
    </p:spTree>
    <p:extLst>
      <p:ext uri="{BB962C8B-B14F-4D97-AF65-F5344CB8AC3E}">
        <p14:creationId xmlns:p14="http://schemas.microsoft.com/office/powerpoint/2010/main" val="1132757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i="0" dirty="0">
                <a:solidFill>
                  <a:srgbClr val="FF0000"/>
                </a:solidFill>
                <a:effectLst/>
                <a:highlight>
                  <a:srgbClr val="FFFF00"/>
                </a:highlight>
                <a:latin typeface="Google Sans"/>
              </a:rPr>
              <a:t>Curing:: the process of becoming hard or solid by cooling or drying </a:t>
            </a:r>
            <a:endParaRPr lang="en-US" sz="1200" dirty="0">
              <a:solidFill>
                <a:srgbClr val="FF0000"/>
              </a:solidFill>
              <a:highlight>
                <a:srgbClr val="FFFF00"/>
              </a:highlight>
            </a:endParaRPr>
          </a:p>
          <a:p>
            <a:endParaRPr lang="en-US" dirty="0"/>
          </a:p>
        </p:txBody>
      </p:sp>
      <p:sp>
        <p:nvSpPr>
          <p:cNvPr id="4" name="Slide Number Placeholder 3"/>
          <p:cNvSpPr>
            <a:spLocks noGrp="1"/>
          </p:cNvSpPr>
          <p:nvPr>
            <p:ph type="sldNum" sz="quarter" idx="5"/>
          </p:nvPr>
        </p:nvSpPr>
        <p:spPr/>
        <p:txBody>
          <a:bodyPr/>
          <a:lstStyle/>
          <a:p>
            <a:fld id="{AB27C8CB-EBF7-754F-8CE3-A083D8F16525}" type="slidenum">
              <a:rPr lang="en-US" smtClean="0"/>
              <a:t>2</a:t>
            </a:fld>
            <a:endParaRPr lang="en-US"/>
          </a:p>
        </p:txBody>
      </p:sp>
    </p:spTree>
    <p:extLst>
      <p:ext uri="{BB962C8B-B14F-4D97-AF65-F5344CB8AC3E}">
        <p14:creationId xmlns:p14="http://schemas.microsoft.com/office/powerpoint/2010/main" val="42220432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Acrylate resin was very brittle.</a:t>
            </a:r>
          </a:p>
          <a:p>
            <a:endParaRPr lang="en-US" dirty="0"/>
          </a:p>
        </p:txBody>
      </p:sp>
      <p:sp>
        <p:nvSpPr>
          <p:cNvPr id="4" name="Slide Number Placeholder 3"/>
          <p:cNvSpPr>
            <a:spLocks noGrp="1"/>
          </p:cNvSpPr>
          <p:nvPr>
            <p:ph type="sldNum" sz="quarter" idx="5"/>
          </p:nvPr>
        </p:nvSpPr>
        <p:spPr/>
        <p:txBody>
          <a:bodyPr/>
          <a:lstStyle/>
          <a:p>
            <a:fld id="{AB27C8CB-EBF7-754F-8CE3-A083D8F16525}" type="slidenum">
              <a:rPr lang="en-US" smtClean="0"/>
              <a:t>4</a:t>
            </a:fld>
            <a:endParaRPr lang="en-US"/>
          </a:p>
        </p:txBody>
      </p:sp>
    </p:spTree>
    <p:extLst>
      <p:ext uri="{BB962C8B-B14F-4D97-AF65-F5344CB8AC3E}">
        <p14:creationId xmlns:p14="http://schemas.microsoft.com/office/powerpoint/2010/main" val="14299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EC21A-ACBF-80EB-CACB-372C4EBBB3A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CF0CE373-B2A2-1460-5B0B-BC40DC6BEC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31A03E39-A801-9EE0-7CFF-4AC8284C8047}"/>
              </a:ext>
            </a:extLst>
          </p:cNvPr>
          <p:cNvSpPr>
            <a:spLocks noGrp="1"/>
          </p:cNvSpPr>
          <p:nvPr>
            <p:ph type="dt" sz="half" idx="10"/>
          </p:nvPr>
        </p:nvSpPr>
        <p:spPr/>
        <p:txBody>
          <a:bodyPr/>
          <a:lstStyle/>
          <a:p>
            <a:fld id="{A3A6DDDE-456B-5540-91E9-CCE209427E55}" type="datetimeFigureOut">
              <a:rPr lang="en-US" smtClean="0"/>
              <a:t>12/11/2023</a:t>
            </a:fld>
            <a:endParaRPr lang="en-US"/>
          </a:p>
        </p:txBody>
      </p:sp>
      <p:sp>
        <p:nvSpPr>
          <p:cNvPr id="5" name="Footer Placeholder 4">
            <a:extLst>
              <a:ext uri="{FF2B5EF4-FFF2-40B4-BE49-F238E27FC236}">
                <a16:creationId xmlns:a16="http://schemas.microsoft.com/office/drawing/2014/main" id="{A31CF68E-5145-3FB4-D0C4-9C04789E0C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6E0B37-8F91-2081-13D9-7007880897AE}"/>
              </a:ext>
            </a:extLst>
          </p:cNvPr>
          <p:cNvSpPr>
            <a:spLocks noGrp="1"/>
          </p:cNvSpPr>
          <p:nvPr>
            <p:ph type="sldNum" sz="quarter" idx="12"/>
          </p:nvPr>
        </p:nvSpPr>
        <p:spPr/>
        <p:txBody>
          <a:bodyPr/>
          <a:lstStyle/>
          <a:p>
            <a:fld id="{F00D31D7-8096-D54E-939D-51C0CB74CD95}" type="slidenum">
              <a:rPr lang="en-US" smtClean="0"/>
              <a:t>‹#›</a:t>
            </a:fld>
            <a:endParaRPr lang="en-US"/>
          </a:p>
        </p:txBody>
      </p:sp>
    </p:spTree>
    <p:extLst>
      <p:ext uri="{BB962C8B-B14F-4D97-AF65-F5344CB8AC3E}">
        <p14:creationId xmlns:p14="http://schemas.microsoft.com/office/powerpoint/2010/main" val="313518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CB59A-E218-CC4A-BAFC-E0F28C0339A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40CB034-3EEF-0F08-033D-F868B33BD2A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3FD85B9-ADC3-83A3-C21F-8D5CB43A1E8B}"/>
              </a:ext>
            </a:extLst>
          </p:cNvPr>
          <p:cNvSpPr>
            <a:spLocks noGrp="1"/>
          </p:cNvSpPr>
          <p:nvPr>
            <p:ph type="dt" sz="half" idx="10"/>
          </p:nvPr>
        </p:nvSpPr>
        <p:spPr/>
        <p:txBody>
          <a:bodyPr/>
          <a:lstStyle/>
          <a:p>
            <a:fld id="{A3A6DDDE-456B-5540-91E9-CCE209427E55}" type="datetimeFigureOut">
              <a:rPr lang="en-US" smtClean="0"/>
              <a:t>12/11/2023</a:t>
            </a:fld>
            <a:endParaRPr lang="en-US"/>
          </a:p>
        </p:txBody>
      </p:sp>
      <p:sp>
        <p:nvSpPr>
          <p:cNvPr id="5" name="Footer Placeholder 4">
            <a:extLst>
              <a:ext uri="{FF2B5EF4-FFF2-40B4-BE49-F238E27FC236}">
                <a16:creationId xmlns:a16="http://schemas.microsoft.com/office/drawing/2014/main" id="{6196ADA5-411A-3F21-706E-70C8D9E662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AE8085-1E2F-CDFF-5121-C54166D92221}"/>
              </a:ext>
            </a:extLst>
          </p:cNvPr>
          <p:cNvSpPr>
            <a:spLocks noGrp="1"/>
          </p:cNvSpPr>
          <p:nvPr>
            <p:ph type="sldNum" sz="quarter" idx="12"/>
          </p:nvPr>
        </p:nvSpPr>
        <p:spPr/>
        <p:txBody>
          <a:bodyPr/>
          <a:lstStyle/>
          <a:p>
            <a:fld id="{F00D31D7-8096-D54E-939D-51C0CB74CD95}" type="slidenum">
              <a:rPr lang="en-US" smtClean="0"/>
              <a:t>‹#›</a:t>
            </a:fld>
            <a:endParaRPr lang="en-US"/>
          </a:p>
        </p:txBody>
      </p:sp>
    </p:spTree>
    <p:extLst>
      <p:ext uri="{BB962C8B-B14F-4D97-AF65-F5344CB8AC3E}">
        <p14:creationId xmlns:p14="http://schemas.microsoft.com/office/powerpoint/2010/main" val="34883876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630164-0DEF-4073-BCE2-2A7C2548213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C6F1C38-241D-76E7-9B0B-BDFB48B8DBA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62FD58B-83F9-D17E-C4DB-6CE38D98D60F}"/>
              </a:ext>
            </a:extLst>
          </p:cNvPr>
          <p:cNvSpPr>
            <a:spLocks noGrp="1"/>
          </p:cNvSpPr>
          <p:nvPr>
            <p:ph type="dt" sz="half" idx="10"/>
          </p:nvPr>
        </p:nvSpPr>
        <p:spPr/>
        <p:txBody>
          <a:bodyPr/>
          <a:lstStyle/>
          <a:p>
            <a:fld id="{A3A6DDDE-456B-5540-91E9-CCE209427E55}" type="datetimeFigureOut">
              <a:rPr lang="en-US" smtClean="0"/>
              <a:t>12/11/2023</a:t>
            </a:fld>
            <a:endParaRPr lang="en-US"/>
          </a:p>
        </p:txBody>
      </p:sp>
      <p:sp>
        <p:nvSpPr>
          <p:cNvPr id="5" name="Footer Placeholder 4">
            <a:extLst>
              <a:ext uri="{FF2B5EF4-FFF2-40B4-BE49-F238E27FC236}">
                <a16:creationId xmlns:a16="http://schemas.microsoft.com/office/drawing/2014/main" id="{676C67D0-A7E0-6C3B-669F-40748C52E7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1AD103-D9A3-2070-F658-118A59248118}"/>
              </a:ext>
            </a:extLst>
          </p:cNvPr>
          <p:cNvSpPr>
            <a:spLocks noGrp="1"/>
          </p:cNvSpPr>
          <p:nvPr>
            <p:ph type="sldNum" sz="quarter" idx="12"/>
          </p:nvPr>
        </p:nvSpPr>
        <p:spPr/>
        <p:txBody>
          <a:bodyPr/>
          <a:lstStyle/>
          <a:p>
            <a:fld id="{F00D31D7-8096-D54E-939D-51C0CB74CD95}" type="slidenum">
              <a:rPr lang="en-US" smtClean="0"/>
              <a:t>‹#›</a:t>
            </a:fld>
            <a:endParaRPr lang="en-US"/>
          </a:p>
        </p:txBody>
      </p:sp>
    </p:spTree>
    <p:extLst>
      <p:ext uri="{BB962C8B-B14F-4D97-AF65-F5344CB8AC3E}">
        <p14:creationId xmlns:p14="http://schemas.microsoft.com/office/powerpoint/2010/main" val="12188267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74926-004F-D7A1-D710-5E53BA67CA0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59C9426-E780-D9F5-6D27-947E96A49BB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819779C-8CE0-A4BF-B35E-6CBCCA815134}"/>
              </a:ext>
            </a:extLst>
          </p:cNvPr>
          <p:cNvSpPr>
            <a:spLocks noGrp="1"/>
          </p:cNvSpPr>
          <p:nvPr>
            <p:ph type="dt" sz="half" idx="10"/>
          </p:nvPr>
        </p:nvSpPr>
        <p:spPr/>
        <p:txBody>
          <a:bodyPr/>
          <a:lstStyle/>
          <a:p>
            <a:fld id="{A3A6DDDE-456B-5540-91E9-CCE209427E55}" type="datetimeFigureOut">
              <a:rPr lang="en-US" smtClean="0"/>
              <a:t>12/11/2023</a:t>
            </a:fld>
            <a:endParaRPr lang="en-US"/>
          </a:p>
        </p:txBody>
      </p:sp>
      <p:sp>
        <p:nvSpPr>
          <p:cNvPr id="5" name="Footer Placeholder 4">
            <a:extLst>
              <a:ext uri="{FF2B5EF4-FFF2-40B4-BE49-F238E27FC236}">
                <a16:creationId xmlns:a16="http://schemas.microsoft.com/office/drawing/2014/main" id="{DB77AB77-5BF0-A6B5-7B40-08AFCDEB2C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C76AF2-0A65-6D0A-C4E9-AED1E94C4E48}"/>
              </a:ext>
            </a:extLst>
          </p:cNvPr>
          <p:cNvSpPr>
            <a:spLocks noGrp="1"/>
          </p:cNvSpPr>
          <p:nvPr>
            <p:ph type="sldNum" sz="quarter" idx="12"/>
          </p:nvPr>
        </p:nvSpPr>
        <p:spPr/>
        <p:txBody>
          <a:bodyPr/>
          <a:lstStyle/>
          <a:p>
            <a:fld id="{F00D31D7-8096-D54E-939D-51C0CB74CD95}" type="slidenum">
              <a:rPr lang="en-US" smtClean="0"/>
              <a:t>‹#›</a:t>
            </a:fld>
            <a:endParaRPr lang="en-US"/>
          </a:p>
        </p:txBody>
      </p:sp>
    </p:spTree>
    <p:extLst>
      <p:ext uri="{BB962C8B-B14F-4D97-AF65-F5344CB8AC3E}">
        <p14:creationId xmlns:p14="http://schemas.microsoft.com/office/powerpoint/2010/main" val="7995417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E06E4-A232-02F8-E08F-E599EEA7E71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8DC73BB-3DEA-8CF2-8152-2613E367B2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166F4D6-A436-8E91-08F8-285DE6CBB13F}"/>
              </a:ext>
            </a:extLst>
          </p:cNvPr>
          <p:cNvSpPr>
            <a:spLocks noGrp="1"/>
          </p:cNvSpPr>
          <p:nvPr>
            <p:ph type="dt" sz="half" idx="10"/>
          </p:nvPr>
        </p:nvSpPr>
        <p:spPr/>
        <p:txBody>
          <a:bodyPr/>
          <a:lstStyle/>
          <a:p>
            <a:fld id="{A3A6DDDE-456B-5540-91E9-CCE209427E55}" type="datetimeFigureOut">
              <a:rPr lang="en-US" smtClean="0"/>
              <a:t>12/11/2023</a:t>
            </a:fld>
            <a:endParaRPr lang="en-US"/>
          </a:p>
        </p:txBody>
      </p:sp>
      <p:sp>
        <p:nvSpPr>
          <p:cNvPr id="5" name="Footer Placeholder 4">
            <a:extLst>
              <a:ext uri="{FF2B5EF4-FFF2-40B4-BE49-F238E27FC236}">
                <a16:creationId xmlns:a16="http://schemas.microsoft.com/office/drawing/2014/main" id="{F6567085-A7FC-AF80-CBEA-1CFDECA841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11A1BA-188D-B7FD-BAA6-BA569FEAA5A2}"/>
              </a:ext>
            </a:extLst>
          </p:cNvPr>
          <p:cNvSpPr>
            <a:spLocks noGrp="1"/>
          </p:cNvSpPr>
          <p:nvPr>
            <p:ph type="sldNum" sz="quarter" idx="12"/>
          </p:nvPr>
        </p:nvSpPr>
        <p:spPr/>
        <p:txBody>
          <a:bodyPr/>
          <a:lstStyle/>
          <a:p>
            <a:fld id="{F00D31D7-8096-D54E-939D-51C0CB74CD95}" type="slidenum">
              <a:rPr lang="en-US" smtClean="0"/>
              <a:t>‹#›</a:t>
            </a:fld>
            <a:endParaRPr lang="en-US"/>
          </a:p>
        </p:txBody>
      </p:sp>
    </p:spTree>
    <p:extLst>
      <p:ext uri="{BB962C8B-B14F-4D97-AF65-F5344CB8AC3E}">
        <p14:creationId xmlns:p14="http://schemas.microsoft.com/office/powerpoint/2010/main" val="1709755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8E14C-AB56-1089-197A-5B2BA9EB411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EF01809-A906-93C1-4B87-9B987517D0D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FF8B3D0-8B8F-62D8-97D7-84296EAE605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AC858EA3-1B71-1500-8933-2193C1019F45}"/>
              </a:ext>
            </a:extLst>
          </p:cNvPr>
          <p:cNvSpPr>
            <a:spLocks noGrp="1"/>
          </p:cNvSpPr>
          <p:nvPr>
            <p:ph type="dt" sz="half" idx="10"/>
          </p:nvPr>
        </p:nvSpPr>
        <p:spPr/>
        <p:txBody>
          <a:bodyPr/>
          <a:lstStyle/>
          <a:p>
            <a:fld id="{A3A6DDDE-456B-5540-91E9-CCE209427E55}" type="datetimeFigureOut">
              <a:rPr lang="en-US" smtClean="0"/>
              <a:t>12/11/2023</a:t>
            </a:fld>
            <a:endParaRPr lang="en-US"/>
          </a:p>
        </p:txBody>
      </p:sp>
      <p:sp>
        <p:nvSpPr>
          <p:cNvPr id="6" name="Footer Placeholder 5">
            <a:extLst>
              <a:ext uri="{FF2B5EF4-FFF2-40B4-BE49-F238E27FC236}">
                <a16:creationId xmlns:a16="http://schemas.microsoft.com/office/drawing/2014/main" id="{6F18BC90-1A4B-6281-7BF0-B4F441F6C1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C9DE6E-E495-22FB-E18B-35FD8265B35B}"/>
              </a:ext>
            </a:extLst>
          </p:cNvPr>
          <p:cNvSpPr>
            <a:spLocks noGrp="1"/>
          </p:cNvSpPr>
          <p:nvPr>
            <p:ph type="sldNum" sz="quarter" idx="12"/>
          </p:nvPr>
        </p:nvSpPr>
        <p:spPr/>
        <p:txBody>
          <a:bodyPr/>
          <a:lstStyle/>
          <a:p>
            <a:fld id="{F00D31D7-8096-D54E-939D-51C0CB74CD95}" type="slidenum">
              <a:rPr lang="en-US" smtClean="0"/>
              <a:t>‹#›</a:t>
            </a:fld>
            <a:endParaRPr lang="en-US"/>
          </a:p>
        </p:txBody>
      </p:sp>
    </p:spTree>
    <p:extLst>
      <p:ext uri="{BB962C8B-B14F-4D97-AF65-F5344CB8AC3E}">
        <p14:creationId xmlns:p14="http://schemas.microsoft.com/office/powerpoint/2010/main" val="274798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5BD8B-D7A4-7079-E24D-2C378A75059D}"/>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A08636A-DDCA-D67D-556F-7628EFE68D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8F6D136-0A72-55E7-5BA6-26EFEFDF89D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59984BA8-3608-CE9A-5B76-42DB1A77D4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04EB163-F42E-B718-0A2C-30AE19086608}"/>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48E4E7FE-DE8E-5B4A-6A0B-1DF74A754015}"/>
              </a:ext>
            </a:extLst>
          </p:cNvPr>
          <p:cNvSpPr>
            <a:spLocks noGrp="1"/>
          </p:cNvSpPr>
          <p:nvPr>
            <p:ph type="dt" sz="half" idx="10"/>
          </p:nvPr>
        </p:nvSpPr>
        <p:spPr/>
        <p:txBody>
          <a:bodyPr/>
          <a:lstStyle/>
          <a:p>
            <a:fld id="{A3A6DDDE-456B-5540-91E9-CCE209427E55}" type="datetimeFigureOut">
              <a:rPr lang="en-US" smtClean="0"/>
              <a:t>12/11/2023</a:t>
            </a:fld>
            <a:endParaRPr lang="en-US"/>
          </a:p>
        </p:txBody>
      </p:sp>
      <p:sp>
        <p:nvSpPr>
          <p:cNvPr id="8" name="Footer Placeholder 7">
            <a:extLst>
              <a:ext uri="{FF2B5EF4-FFF2-40B4-BE49-F238E27FC236}">
                <a16:creationId xmlns:a16="http://schemas.microsoft.com/office/drawing/2014/main" id="{DAD7E3E6-EDB1-60A6-5C03-3402DEEAC8F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4FBD300-D850-EAE0-9784-14564706113A}"/>
              </a:ext>
            </a:extLst>
          </p:cNvPr>
          <p:cNvSpPr>
            <a:spLocks noGrp="1"/>
          </p:cNvSpPr>
          <p:nvPr>
            <p:ph type="sldNum" sz="quarter" idx="12"/>
          </p:nvPr>
        </p:nvSpPr>
        <p:spPr/>
        <p:txBody>
          <a:bodyPr/>
          <a:lstStyle/>
          <a:p>
            <a:fld id="{F00D31D7-8096-D54E-939D-51C0CB74CD95}" type="slidenum">
              <a:rPr lang="en-US" smtClean="0"/>
              <a:t>‹#›</a:t>
            </a:fld>
            <a:endParaRPr lang="en-US"/>
          </a:p>
        </p:txBody>
      </p:sp>
    </p:spTree>
    <p:extLst>
      <p:ext uri="{BB962C8B-B14F-4D97-AF65-F5344CB8AC3E}">
        <p14:creationId xmlns:p14="http://schemas.microsoft.com/office/powerpoint/2010/main" val="671335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D1630-276B-4971-2619-78F5F1700EE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C8B1981-87C1-D857-2710-E36B72AC07FF}"/>
              </a:ext>
            </a:extLst>
          </p:cNvPr>
          <p:cNvSpPr>
            <a:spLocks noGrp="1"/>
          </p:cNvSpPr>
          <p:nvPr>
            <p:ph type="dt" sz="half" idx="10"/>
          </p:nvPr>
        </p:nvSpPr>
        <p:spPr/>
        <p:txBody>
          <a:bodyPr/>
          <a:lstStyle/>
          <a:p>
            <a:fld id="{A3A6DDDE-456B-5540-91E9-CCE209427E55}" type="datetimeFigureOut">
              <a:rPr lang="en-US" smtClean="0"/>
              <a:t>12/11/2023</a:t>
            </a:fld>
            <a:endParaRPr lang="en-US"/>
          </a:p>
        </p:txBody>
      </p:sp>
      <p:sp>
        <p:nvSpPr>
          <p:cNvPr id="4" name="Footer Placeholder 3">
            <a:extLst>
              <a:ext uri="{FF2B5EF4-FFF2-40B4-BE49-F238E27FC236}">
                <a16:creationId xmlns:a16="http://schemas.microsoft.com/office/drawing/2014/main" id="{1D7244ED-FBBE-D7E7-9473-32620E667AF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61D7CA6-F4A7-7DC3-DBC2-3F86AF223AAC}"/>
              </a:ext>
            </a:extLst>
          </p:cNvPr>
          <p:cNvSpPr>
            <a:spLocks noGrp="1"/>
          </p:cNvSpPr>
          <p:nvPr>
            <p:ph type="sldNum" sz="quarter" idx="12"/>
          </p:nvPr>
        </p:nvSpPr>
        <p:spPr/>
        <p:txBody>
          <a:bodyPr/>
          <a:lstStyle/>
          <a:p>
            <a:fld id="{F00D31D7-8096-D54E-939D-51C0CB74CD95}" type="slidenum">
              <a:rPr lang="en-US" smtClean="0"/>
              <a:t>‹#›</a:t>
            </a:fld>
            <a:endParaRPr lang="en-US"/>
          </a:p>
        </p:txBody>
      </p:sp>
    </p:spTree>
    <p:extLst>
      <p:ext uri="{BB962C8B-B14F-4D97-AF65-F5344CB8AC3E}">
        <p14:creationId xmlns:p14="http://schemas.microsoft.com/office/powerpoint/2010/main" val="11339904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B2153E-E5D7-A51A-8E17-E24D8FC33FDC}"/>
              </a:ext>
            </a:extLst>
          </p:cNvPr>
          <p:cNvSpPr>
            <a:spLocks noGrp="1"/>
          </p:cNvSpPr>
          <p:nvPr>
            <p:ph type="dt" sz="half" idx="10"/>
          </p:nvPr>
        </p:nvSpPr>
        <p:spPr/>
        <p:txBody>
          <a:bodyPr/>
          <a:lstStyle/>
          <a:p>
            <a:fld id="{A3A6DDDE-456B-5540-91E9-CCE209427E55}" type="datetimeFigureOut">
              <a:rPr lang="en-US" smtClean="0"/>
              <a:t>12/11/2023</a:t>
            </a:fld>
            <a:endParaRPr lang="en-US"/>
          </a:p>
        </p:txBody>
      </p:sp>
      <p:sp>
        <p:nvSpPr>
          <p:cNvPr id="3" name="Footer Placeholder 2">
            <a:extLst>
              <a:ext uri="{FF2B5EF4-FFF2-40B4-BE49-F238E27FC236}">
                <a16:creationId xmlns:a16="http://schemas.microsoft.com/office/drawing/2014/main" id="{669ECEE1-F862-5651-43F1-129D91BBE53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0082F9-7373-120C-0953-6E47913C2621}"/>
              </a:ext>
            </a:extLst>
          </p:cNvPr>
          <p:cNvSpPr>
            <a:spLocks noGrp="1"/>
          </p:cNvSpPr>
          <p:nvPr>
            <p:ph type="sldNum" sz="quarter" idx="12"/>
          </p:nvPr>
        </p:nvSpPr>
        <p:spPr/>
        <p:txBody>
          <a:bodyPr/>
          <a:lstStyle/>
          <a:p>
            <a:fld id="{F00D31D7-8096-D54E-939D-51C0CB74CD95}" type="slidenum">
              <a:rPr lang="en-US" smtClean="0"/>
              <a:t>‹#›</a:t>
            </a:fld>
            <a:endParaRPr lang="en-US"/>
          </a:p>
        </p:txBody>
      </p:sp>
    </p:spTree>
    <p:extLst>
      <p:ext uri="{BB962C8B-B14F-4D97-AF65-F5344CB8AC3E}">
        <p14:creationId xmlns:p14="http://schemas.microsoft.com/office/powerpoint/2010/main" val="2330024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4DFC7-9845-AC8A-7D65-874E124FDE7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D65FBDE-49D7-E307-CA16-F9F2A8E075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566C11BC-5747-FDE4-81A5-EBC8F18EF4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AB24880-C191-52D2-C36D-76514126DB6A}"/>
              </a:ext>
            </a:extLst>
          </p:cNvPr>
          <p:cNvSpPr>
            <a:spLocks noGrp="1"/>
          </p:cNvSpPr>
          <p:nvPr>
            <p:ph type="dt" sz="half" idx="10"/>
          </p:nvPr>
        </p:nvSpPr>
        <p:spPr/>
        <p:txBody>
          <a:bodyPr/>
          <a:lstStyle/>
          <a:p>
            <a:fld id="{A3A6DDDE-456B-5540-91E9-CCE209427E55}" type="datetimeFigureOut">
              <a:rPr lang="en-US" smtClean="0"/>
              <a:t>12/11/2023</a:t>
            </a:fld>
            <a:endParaRPr lang="en-US"/>
          </a:p>
        </p:txBody>
      </p:sp>
      <p:sp>
        <p:nvSpPr>
          <p:cNvPr id="6" name="Footer Placeholder 5">
            <a:extLst>
              <a:ext uri="{FF2B5EF4-FFF2-40B4-BE49-F238E27FC236}">
                <a16:creationId xmlns:a16="http://schemas.microsoft.com/office/drawing/2014/main" id="{94250E5D-5AA9-0F72-D5CB-21CA517FCD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E27EC3-7836-0BB5-7192-F6619BB2EAC8}"/>
              </a:ext>
            </a:extLst>
          </p:cNvPr>
          <p:cNvSpPr>
            <a:spLocks noGrp="1"/>
          </p:cNvSpPr>
          <p:nvPr>
            <p:ph type="sldNum" sz="quarter" idx="12"/>
          </p:nvPr>
        </p:nvSpPr>
        <p:spPr/>
        <p:txBody>
          <a:bodyPr/>
          <a:lstStyle/>
          <a:p>
            <a:fld id="{F00D31D7-8096-D54E-939D-51C0CB74CD95}" type="slidenum">
              <a:rPr lang="en-US" smtClean="0"/>
              <a:t>‹#›</a:t>
            </a:fld>
            <a:endParaRPr lang="en-US"/>
          </a:p>
        </p:txBody>
      </p:sp>
    </p:spTree>
    <p:extLst>
      <p:ext uri="{BB962C8B-B14F-4D97-AF65-F5344CB8AC3E}">
        <p14:creationId xmlns:p14="http://schemas.microsoft.com/office/powerpoint/2010/main" val="891475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960FF-44A7-CBF4-A00A-CBC718A895F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FEA5180-3580-E376-0178-513F940655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DBC9890-37CA-9FB0-86A1-756BE961A9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78FE06B-9F60-9120-8BCC-8EC42BD8A59C}"/>
              </a:ext>
            </a:extLst>
          </p:cNvPr>
          <p:cNvSpPr>
            <a:spLocks noGrp="1"/>
          </p:cNvSpPr>
          <p:nvPr>
            <p:ph type="dt" sz="half" idx="10"/>
          </p:nvPr>
        </p:nvSpPr>
        <p:spPr/>
        <p:txBody>
          <a:bodyPr/>
          <a:lstStyle/>
          <a:p>
            <a:fld id="{A3A6DDDE-456B-5540-91E9-CCE209427E55}" type="datetimeFigureOut">
              <a:rPr lang="en-US" smtClean="0"/>
              <a:t>12/11/2023</a:t>
            </a:fld>
            <a:endParaRPr lang="en-US"/>
          </a:p>
        </p:txBody>
      </p:sp>
      <p:sp>
        <p:nvSpPr>
          <p:cNvPr id="6" name="Footer Placeholder 5">
            <a:extLst>
              <a:ext uri="{FF2B5EF4-FFF2-40B4-BE49-F238E27FC236}">
                <a16:creationId xmlns:a16="http://schemas.microsoft.com/office/drawing/2014/main" id="{8B3FCCF7-AF9F-B4C0-F0B8-A9381CEB4A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05F433-0145-73F2-BA55-BF9A42EC6E32}"/>
              </a:ext>
            </a:extLst>
          </p:cNvPr>
          <p:cNvSpPr>
            <a:spLocks noGrp="1"/>
          </p:cNvSpPr>
          <p:nvPr>
            <p:ph type="sldNum" sz="quarter" idx="12"/>
          </p:nvPr>
        </p:nvSpPr>
        <p:spPr/>
        <p:txBody>
          <a:bodyPr/>
          <a:lstStyle/>
          <a:p>
            <a:fld id="{F00D31D7-8096-D54E-939D-51C0CB74CD95}" type="slidenum">
              <a:rPr lang="en-US" smtClean="0"/>
              <a:t>‹#›</a:t>
            </a:fld>
            <a:endParaRPr lang="en-US"/>
          </a:p>
        </p:txBody>
      </p:sp>
    </p:spTree>
    <p:extLst>
      <p:ext uri="{BB962C8B-B14F-4D97-AF65-F5344CB8AC3E}">
        <p14:creationId xmlns:p14="http://schemas.microsoft.com/office/powerpoint/2010/main" val="737682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E4FB7F-EAAE-E9F4-99DD-1C94A311DB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77743B2-AE20-1CD2-5C33-CCB2D44DB6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7735DC4-A015-EBC6-884B-ECBEC87D11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A6DDDE-456B-5540-91E9-CCE209427E55}" type="datetimeFigureOut">
              <a:rPr lang="en-US" smtClean="0"/>
              <a:t>12/11/2023</a:t>
            </a:fld>
            <a:endParaRPr lang="en-US"/>
          </a:p>
        </p:txBody>
      </p:sp>
      <p:sp>
        <p:nvSpPr>
          <p:cNvPr id="5" name="Footer Placeholder 4">
            <a:extLst>
              <a:ext uri="{FF2B5EF4-FFF2-40B4-BE49-F238E27FC236}">
                <a16:creationId xmlns:a16="http://schemas.microsoft.com/office/drawing/2014/main" id="{3F586006-BEC5-63C2-CFE0-5543D1F4D5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C4B2E9C-4CBB-C538-6986-6C46F62903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0D31D7-8096-D54E-939D-51C0CB74CD95}" type="slidenum">
              <a:rPr lang="en-US" smtClean="0"/>
              <a:t>‹#›</a:t>
            </a:fld>
            <a:endParaRPr lang="en-US"/>
          </a:p>
        </p:txBody>
      </p:sp>
    </p:spTree>
    <p:extLst>
      <p:ext uri="{BB962C8B-B14F-4D97-AF65-F5344CB8AC3E}">
        <p14:creationId xmlns:p14="http://schemas.microsoft.com/office/powerpoint/2010/main" val="40424722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E2CC403-21CD-41DF-BAC4-329D7FF03C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FDC537-266F-B00E-4AFC-F98929044D9F}"/>
              </a:ext>
            </a:extLst>
          </p:cNvPr>
          <p:cNvSpPr>
            <a:spLocks noGrp="1"/>
          </p:cNvSpPr>
          <p:nvPr>
            <p:ph type="ctrTitle"/>
          </p:nvPr>
        </p:nvSpPr>
        <p:spPr>
          <a:xfrm>
            <a:off x="1095951" y="1147158"/>
            <a:ext cx="6766064" cy="4713316"/>
          </a:xfrm>
        </p:spPr>
        <p:txBody>
          <a:bodyPr anchor="ctr">
            <a:normAutofit/>
          </a:bodyPr>
          <a:lstStyle/>
          <a:p>
            <a:pPr algn="l"/>
            <a:r>
              <a:rPr lang="en-US" dirty="0"/>
              <a:t>Liquid Based </a:t>
            </a:r>
            <a:br>
              <a:rPr lang="en-US" dirty="0"/>
            </a:br>
            <a:r>
              <a:rPr lang="en-US" dirty="0"/>
              <a:t>SLA -Stereolithography Apparatus</a:t>
            </a:r>
          </a:p>
        </p:txBody>
      </p:sp>
      <p:grpSp>
        <p:nvGrpSpPr>
          <p:cNvPr id="10" name="Group 9">
            <a:extLst>
              <a:ext uri="{FF2B5EF4-FFF2-40B4-BE49-F238E27FC236}">
                <a16:creationId xmlns:a16="http://schemas.microsoft.com/office/drawing/2014/main" id="{B13AA5FE-3FFC-4725-9ADD-E428544EC61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5431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4FA70700-3F72-44D4-8175-FEB2B9B23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093C0F6-5741-4C9D-90FF-A25824BFC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21B2E1B-E962-432C-ADA1-2934CE3C5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7653717E-6F8C-43E0-9893-C03AE87D18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5BB14B4-EC3F-47C7-9AF3-B0E017B75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66160" y="391886"/>
            <a:ext cx="402901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21955C60-7052-EDB5-47AA-5E4C082C05F8}"/>
              </a:ext>
            </a:extLst>
          </p:cNvPr>
          <p:cNvSpPr>
            <a:spLocks noGrp="1"/>
          </p:cNvSpPr>
          <p:nvPr>
            <p:ph type="subTitle" idx="1"/>
          </p:nvPr>
        </p:nvSpPr>
        <p:spPr>
          <a:xfrm>
            <a:off x="8030590" y="1687486"/>
            <a:ext cx="3300156" cy="3636818"/>
          </a:xfrm>
        </p:spPr>
        <p:txBody>
          <a:bodyPr anchor="ctr">
            <a:normAutofit/>
          </a:bodyPr>
          <a:lstStyle/>
          <a:p>
            <a:pPr marL="342900" indent="-342900" algn="l">
              <a:buFont typeface="Arial" panose="020B0604020202020204" pitchFamily="34" charset="0"/>
              <a:buChar char="•"/>
            </a:pPr>
            <a:r>
              <a:rPr lang="en-US"/>
              <a:t>Commonly known as Stereolithography</a:t>
            </a:r>
          </a:p>
          <a:p>
            <a:pPr marL="342900" indent="-342900" algn="l">
              <a:buFont typeface="Arial" panose="020B0604020202020204" pitchFamily="34" charset="0"/>
              <a:buChar char="•"/>
            </a:pPr>
            <a:r>
              <a:rPr lang="en-US"/>
              <a:t>Process Physics -  Photo polymerization</a:t>
            </a:r>
          </a:p>
          <a:p>
            <a:pPr marL="342900" indent="-342900" algn="l">
              <a:buFont typeface="Arial" panose="020B0604020202020204" pitchFamily="34" charset="0"/>
              <a:buChar char="•"/>
            </a:pPr>
            <a:endParaRPr lang="en-US" dirty="0"/>
          </a:p>
        </p:txBody>
      </p:sp>
    </p:spTree>
    <p:extLst>
      <p:ext uri="{BB962C8B-B14F-4D97-AF65-F5344CB8AC3E}">
        <p14:creationId xmlns:p14="http://schemas.microsoft.com/office/powerpoint/2010/main" val="2013639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354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7E0B75-F6E3-7B31-E18C-27BC74073202}"/>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a:solidFill>
                  <a:srgbClr val="FFFFFF"/>
                </a:solidFill>
                <a:latin typeface="+mj-lt"/>
                <a:ea typeface="+mj-ea"/>
                <a:cs typeface="+mj-cs"/>
              </a:rPr>
              <a:t>Disadvantages</a:t>
            </a:r>
          </a:p>
        </p:txBody>
      </p:sp>
      <p:pic>
        <p:nvPicPr>
          <p:cNvPr id="4" name="Content Placeholder 3">
            <a:extLst>
              <a:ext uri="{FF2B5EF4-FFF2-40B4-BE49-F238E27FC236}">
                <a16:creationId xmlns:a16="http://schemas.microsoft.com/office/drawing/2014/main" id="{710CCFFC-1E98-8414-572C-09D745309E8E}"/>
              </a:ext>
            </a:extLst>
          </p:cNvPr>
          <p:cNvPicPr>
            <a:picLocks noGrp="1" noChangeAspect="1"/>
          </p:cNvPicPr>
          <p:nvPr>
            <p:ph idx="1"/>
          </p:nvPr>
        </p:nvPicPr>
        <p:blipFill rotWithShape="1">
          <a:blip r:embed="rId2"/>
          <a:srcRect t="19013"/>
          <a:stretch/>
        </p:blipFill>
        <p:spPr>
          <a:xfrm>
            <a:off x="3635527" y="946284"/>
            <a:ext cx="8313379" cy="4965431"/>
          </a:xfrm>
          <a:prstGeom prst="rect">
            <a:avLst/>
          </a:prstGeom>
        </p:spPr>
      </p:pic>
    </p:spTree>
    <p:extLst>
      <p:ext uri="{BB962C8B-B14F-4D97-AF65-F5344CB8AC3E}">
        <p14:creationId xmlns:p14="http://schemas.microsoft.com/office/powerpoint/2010/main" val="1399002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93B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7E0B75-F6E3-7B31-E18C-27BC74073202}"/>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a:solidFill>
                  <a:srgbClr val="FFFFFF"/>
                </a:solidFill>
                <a:latin typeface="+mj-lt"/>
                <a:ea typeface="+mj-ea"/>
                <a:cs typeface="+mj-cs"/>
              </a:rPr>
              <a:t>Disadvantages</a:t>
            </a:r>
          </a:p>
        </p:txBody>
      </p:sp>
      <p:pic>
        <p:nvPicPr>
          <p:cNvPr id="6" name="Picture 5">
            <a:extLst>
              <a:ext uri="{FF2B5EF4-FFF2-40B4-BE49-F238E27FC236}">
                <a16:creationId xmlns:a16="http://schemas.microsoft.com/office/drawing/2014/main" id="{06CE9B25-6448-82BB-5BC2-09704F7749C7}"/>
              </a:ext>
            </a:extLst>
          </p:cNvPr>
          <p:cNvPicPr>
            <a:picLocks noChangeAspect="1"/>
          </p:cNvPicPr>
          <p:nvPr/>
        </p:nvPicPr>
        <p:blipFill>
          <a:blip r:embed="rId2"/>
          <a:stretch>
            <a:fillRect/>
          </a:stretch>
        </p:blipFill>
        <p:spPr>
          <a:xfrm>
            <a:off x="4038600" y="1279831"/>
            <a:ext cx="7188199" cy="4294948"/>
          </a:xfrm>
          <a:prstGeom prst="rect">
            <a:avLst/>
          </a:prstGeom>
        </p:spPr>
      </p:pic>
    </p:spTree>
    <p:extLst>
      <p:ext uri="{BB962C8B-B14F-4D97-AF65-F5344CB8AC3E}">
        <p14:creationId xmlns:p14="http://schemas.microsoft.com/office/powerpoint/2010/main" val="779374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E0B75-F6E3-7B31-E18C-27BC74073202}"/>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a:solidFill>
                  <a:srgbClr val="FFFFFF"/>
                </a:solidFill>
                <a:latin typeface="+mj-lt"/>
                <a:ea typeface="+mj-ea"/>
                <a:cs typeface="+mj-cs"/>
              </a:rPr>
              <a:t>Disadvantages</a:t>
            </a:r>
          </a:p>
        </p:txBody>
      </p:sp>
      <p:pic>
        <p:nvPicPr>
          <p:cNvPr id="3" name="Picture 2">
            <a:extLst>
              <a:ext uri="{FF2B5EF4-FFF2-40B4-BE49-F238E27FC236}">
                <a16:creationId xmlns:a16="http://schemas.microsoft.com/office/drawing/2014/main" id="{82F32120-B69A-6D10-FD75-79F89C7F6619}"/>
              </a:ext>
            </a:extLst>
          </p:cNvPr>
          <p:cNvPicPr>
            <a:picLocks noChangeAspect="1"/>
          </p:cNvPicPr>
          <p:nvPr/>
        </p:nvPicPr>
        <p:blipFill>
          <a:blip r:embed="rId2"/>
          <a:stretch>
            <a:fillRect/>
          </a:stretch>
        </p:blipFill>
        <p:spPr>
          <a:xfrm>
            <a:off x="3713112" y="480142"/>
            <a:ext cx="3538588" cy="1592775"/>
          </a:xfrm>
          <a:prstGeom prst="rect">
            <a:avLst/>
          </a:prstGeom>
        </p:spPr>
      </p:pic>
      <p:pic>
        <p:nvPicPr>
          <p:cNvPr id="4" name="Picture 3">
            <a:extLst>
              <a:ext uri="{FF2B5EF4-FFF2-40B4-BE49-F238E27FC236}">
                <a16:creationId xmlns:a16="http://schemas.microsoft.com/office/drawing/2014/main" id="{55E61E74-D4D2-A662-058F-ADE5C3E0A8C6}"/>
              </a:ext>
            </a:extLst>
          </p:cNvPr>
          <p:cNvPicPr>
            <a:picLocks noChangeAspect="1"/>
          </p:cNvPicPr>
          <p:nvPr/>
        </p:nvPicPr>
        <p:blipFill rotWithShape="1">
          <a:blip r:embed="rId3"/>
          <a:srcRect t="7665"/>
          <a:stretch/>
        </p:blipFill>
        <p:spPr>
          <a:xfrm>
            <a:off x="4011561" y="2728452"/>
            <a:ext cx="6046839" cy="2929268"/>
          </a:xfrm>
          <a:prstGeom prst="rect">
            <a:avLst/>
          </a:prstGeom>
        </p:spPr>
      </p:pic>
    </p:spTree>
    <p:extLst>
      <p:ext uri="{BB962C8B-B14F-4D97-AF65-F5344CB8AC3E}">
        <p14:creationId xmlns:p14="http://schemas.microsoft.com/office/powerpoint/2010/main" val="30317405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DC537-266F-B00E-4AFC-F98929044D9F}"/>
              </a:ext>
            </a:extLst>
          </p:cNvPr>
          <p:cNvSpPr>
            <a:spLocks noGrp="1"/>
          </p:cNvSpPr>
          <p:nvPr>
            <p:ph type="ctrTitle"/>
          </p:nvPr>
        </p:nvSpPr>
        <p:spPr>
          <a:xfrm>
            <a:off x="1095950" y="1147158"/>
            <a:ext cx="9876849" cy="4713316"/>
          </a:xfrm>
        </p:spPr>
        <p:txBody>
          <a:bodyPr anchor="ctr">
            <a:normAutofit/>
          </a:bodyPr>
          <a:lstStyle/>
          <a:p>
            <a:pPr algn="l"/>
            <a:r>
              <a:rPr lang="en-US" dirty="0"/>
              <a:t>Powder Based…</a:t>
            </a:r>
            <a:br>
              <a:rPr lang="en-US" dirty="0"/>
            </a:br>
            <a:br>
              <a:rPr lang="en-US" dirty="0"/>
            </a:br>
            <a:r>
              <a:rPr lang="en-US" dirty="0"/>
              <a:t>SLS - Selective Laser Sintering</a:t>
            </a:r>
            <a:br>
              <a:rPr lang="en-US" dirty="0"/>
            </a:br>
            <a:endParaRPr lang="en-US" dirty="0"/>
          </a:p>
        </p:txBody>
      </p:sp>
    </p:spTree>
    <p:extLst>
      <p:ext uri="{BB962C8B-B14F-4D97-AF65-F5344CB8AC3E}">
        <p14:creationId xmlns:p14="http://schemas.microsoft.com/office/powerpoint/2010/main" val="3337120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6BB10-19DE-799E-91C6-D508AB0BBC6C}"/>
              </a:ext>
            </a:extLst>
          </p:cNvPr>
          <p:cNvSpPr>
            <a:spLocks noGrp="1"/>
          </p:cNvSpPr>
          <p:nvPr>
            <p:ph type="title"/>
          </p:nvPr>
        </p:nvSpPr>
        <p:spPr>
          <a:xfrm>
            <a:off x="838200" y="681037"/>
            <a:ext cx="10515600" cy="1325563"/>
          </a:xfrm>
        </p:spPr>
        <p:txBody>
          <a:bodyPr/>
          <a:lstStyle/>
          <a:p>
            <a:r>
              <a:rPr lang="en-US" dirty="0"/>
              <a:t>SLS - Selective Laser Sintering</a:t>
            </a:r>
            <a:br>
              <a:rPr lang="en-US" dirty="0"/>
            </a:br>
            <a:endParaRPr lang="en-US" dirty="0"/>
          </a:p>
        </p:txBody>
      </p:sp>
      <p:sp>
        <p:nvSpPr>
          <p:cNvPr id="3" name="Content Placeholder 2">
            <a:extLst>
              <a:ext uri="{FF2B5EF4-FFF2-40B4-BE49-F238E27FC236}">
                <a16:creationId xmlns:a16="http://schemas.microsoft.com/office/drawing/2014/main" id="{3D10D4CC-7ED4-A7E9-3238-EC930535F708}"/>
              </a:ext>
            </a:extLst>
          </p:cNvPr>
          <p:cNvSpPr>
            <a:spLocks noGrp="1"/>
          </p:cNvSpPr>
          <p:nvPr>
            <p:ph idx="1"/>
          </p:nvPr>
        </p:nvSpPr>
        <p:spPr/>
        <p:txBody>
          <a:bodyPr/>
          <a:lstStyle/>
          <a:p>
            <a:r>
              <a:rPr lang="en-IN" b="0" i="0" dirty="0">
                <a:solidFill>
                  <a:srgbClr val="202124"/>
                </a:solidFill>
                <a:effectLst/>
                <a:latin typeface="Google Sans"/>
              </a:rPr>
              <a:t>Selective laser sintering (SLS) is an additive manufacturing (AM) technique that uses a laser as the power and heat source to sinter powdered material (typically nylon or polyamide), aiming the laser automatically at points in space defined by a 3D model, binding the material together to create a solid structure.</a:t>
            </a:r>
            <a:endParaRPr lang="en-US" dirty="0"/>
          </a:p>
          <a:p>
            <a:endParaRPr lang="en-US" dirty="0"/>
          </a:p>
        </p:txBody>
      </p:sp>
    </p:spTree>
    <p:extLst>
      <p:ext uri="{BB962C8B-B14F-4D97-AF65-F5344CB8AC3E}">
        <p14:creationId xmlns:p14="http://schemas.microsoft.com/office/powerpoint/2010/main" val="27689332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FCF40B-3FBF-4A8E-DEB5-777EFC9D34AC}"/>
              </a:ext>
            </a:extLst>
          </p:cNvPr>
          <p:cNvSpPr>
            <a:spLocks noGrp="1"/>
          </p:cNvSpPr>
          <p:nvPr>
            <p:ph type="title"/>
          </p:nvPr>
        </p:nvSpPr>
        <p:spPr>
          <a:xfrm>
            <a:off x="793662" y="386930"/>
            <a:ext cx="10066122" cy="1298448"/>
          </a:xfrm>
        </p:spPr>
        <p:txBody>
          <a:bodyPr anchor="b">
            <a:normAutofit/>
          </a:bodyPr>
          <a:lstStyle/>
          <a:p>
            <a:r>
              <a:rPr lang="en-US" sz="4800" dirty="0"/>
              <a:t>Sintering</a:t>
            </a:r>
          </a:p>
        </p:txBody>
      </p:sp>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FEF69A0-E139-6B2B-DA54-54517E260816}"/>
              </a:ext>
            </a:extLst>
          </p:cNvPr>
          <p:cNvSpPr>
            <a:spLocks noGrp="1"/>
          </p:cNvSpPr>
          <p:nvPr>
            <p:ph idx="1"/>
          </p:nvPr>
        </p:nvSpPr>
        <p:spPr>
          <a:xfrm>
            <a:off x="793661" y="2599509"/>
            <a:ext cx="4530898" cy="3639450"/>
          </a:xfrm>
        </p:spPr>
        <p:txBody>
          <a:bodyPr anchor="ctr">
            <a:normAutofit/>
          </a:bodyPr>
          <a:lstStyle/>
          <a:p>
            <a:r>
              <a:rPr lang="en-IN" sz="2000" b="0" i="0">
                <a:effectLst/>
                <a:latin typeface="arial" panose="020B0604020202020204" pitchFamily="34" charset="0"/>
              </a:rPr>
              <a:t>Sintering or frittage is the process of compacting and forming a solid mass of material by pressure or heat without melting it to the point of liquefaction. Sintering happens as part of a manufacturing process used with metals, ceramics, plastics, and other materials.</a:t>
            </a:r>
            <a:endParaRPr lang="en-US" sz="2000"/>
          </a:p>
        </p:txBody>
      </p:sp>
      <p:pic>
        <p:nvPicPr>
          <p:cNvPr id="4" name="Picture 3">
            <a:extLst>
              <a:ext uri="{FF2B5EF4-FFF2-40B4-BE49-F238E27FC236}">
                <a16:creationId xmlns:a16="http://schemas.microsoft.com/office/drawing/2014/main" id="{3AE244B9-4534-03C5-0ACE-F47A672ACDF0}"/>
              </a:ext>
            </a:extLst>
          </p:cNvPr>
          <p:cNvPicPr>
            <a:picLocks noChangeAspect="1"/>
          </p:cNvPicPr>
          <p:nvPr/>
        </p:nvPicPr>
        <p:blipFill>
          <a:blip r:embed="rId2"/>
          <a:stretch>
            <a:fillRect/>
          </a:stretch>
        </p:blipFill>
        <p:spPr>
          <a:xfrm>
            <a:off x="5911532" y="2500154"/>
            <a:ext cx="5150277" cy="3682446"/>
          </a:xfrm>
          <a:prstGeom prst="rect">
            <a:avLst/>
          </a:prstGeom>
        </p:spPr>
      </p:pic>
      <p:sp>
        <p:nvSpPr>
          <p:cNvPr id="15" name="Rectangle 14">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2978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86F9C-589D-EF9A-2AF7-0176E7D44E00}"/>
              </a:ext>
            </a:extLst>
          </p:cNvPr>
          <p:cNvSpPr>
            <a:spLocks noGrp="1"/>
          </p:cNvSpPr>
          <p:nvPr>
            <p:ph type="title"/>
          </p:nvPr>
        </p:nvSpPr>
        <p:spPr/>
        <p:txBody>
          <a:bodyPr/>
          <a:lstStyle/>
          <a:p>
            <a:r>
              <a:rPr lang="en-US" dirty="0"/>
              <a:t>Principle</a:t>
            </a:r>
          </a:p>
        </p:txBody>
      </p:sp>
      <p:sp>
        <p:nvSpPr>
          <p:cNvPr id="3" name="Content Placeholder 2">
            <a:extLst>
              <a:ext uri="{FF2B5EF4-FFF2-40B4-BE49-F238E27FC236}">
                <a16:creationId xmlns:a16="http://schemas.microsoft.com/office/drawing/2014/main" id="{B2E349A6-5F07-81C8-4475-647514AF8EA4}"/>
              </a:ext>
            </a:extLst>
          </p:cNvPr>
          <p:cNvSpPr>
            <a:spLocks noGrp="1"/>
          </p:cNvSpPr>
          <p:nvPr>
            <p:ph idx="1"/>
          </p:nvPr>
        </p:nvSpPr>
        <p:spPr/>
        <p:txBody>
          <a:bodyPr>
            <a:normAutofit/>
          </a:bodyPr>
          <a:lstStyle/>
          <a:p>
            <a:r>
              <a:rPr lang="en-IN" sz="2400" b="0" i="0" dirty="0">
                <a:effectLst/>
                <a:latin typeface="3ds"/>
              </a:rPr>
              <a:t>SLS is a type of powder bed fusion (PBF) 3D printing technology. In SLS, a high-power laser draws each layer into a bed of powder, usually Nylon. The laser sinters the powder particles together to form solid structures. Once a layer is complete, the build plate lowers slightly, and a powder </a:t>
            </a:r>
            <a:r>
              <a:rPr lang="en-IN" sz="2400" b="0" i="0" dirty="0" err="1">
                <a:effectLst/>
                <a:latin typeface="3ds"/>
              </a:rPr>
              <a:t>recoater</a:t>
            </a:r>
            <a:r>
              <a:rPr lang="en-IN" sz="2400" b="0" i="0" dirty="0">
                <a:effectLst/>
                <a:latin typeface="3ds"/>
              </a:rPr>
              <a:t> spreads new powder onto the previous layer. This technology is highly precise, with layer thicknesses typically ranging between 50 and 200 microns.</a:t>
            </a:r>
          </a:p>
          <a:p>
            <a:r>
              <a:rPr lang="en-IN" sz="2400" b="0" i="0" dirty="0">
                <a:effectLst/>
                <a:latin typeface="3ds"/>
              </a:rPr>
              <a:t>Once the prints are complete, the machine operator must remove and de-powder them. It is possible to recycle most of the unused powder by mixing it into fresh powder; whi</a:t>
            </a:r>
            <a:r>
              <a:rPr lang="en-IN" sz="2400" dirty="0">
                <a:latin typeface="3ds"/>
              </a:rPr>
              <a:t>ch is </a:t>
            </a:r>
            <a:r>
              <a:rPr lang="en-IN" sz="2400" b="0" i="0" dirty="0">
                <a:effectLst/>
                <a:latin typeface="3ds"/>
              </a:rPr>
              <a:t>another advantage of SLS. </a:t>
            </a:r>
            <a:endParaRPr lang="en-US" sz="2400" dirty="0"/>
          </a:p>
        </p:txBody>
      </p:sp>
    </p:spTree>
    <p:extLst>
      <p:ext uri="{BB962C8B-B14F-4D97-AF65-F5344CB8AC3E}">
        <p14:creationId xmlns:p14="http://schemas.microsoft.com/office/powerpoint/2010/main" val="24544122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A0D03-AE1E-DDD3-CA7E-6D17CEE914E6}"/>
              </a:ext>
            </a:extLst>
          </p:cNvPr>
          <p:cNvSpPr>
            <a:spLocks noGrp="1"/>
          </p:cNvSpPr>
          <p:nvPr>
            <p:ph type="title"/>
          </p:nvPr>
        </p:nvSpPr>
        <p:spPr/>
        <p:txBody>
          <a:bodyPr/>
          <a:lstStyle/>
          <a:p>
            <a:r>
              <a:rPr lang="en-US" dirty="0"/>
              <a:t>Materials</a:t>
            </a:r>
          </a:p>
        </p:txBody>
      </p:sp>
      <p:sp>
        <p:nvSpPr>
          <p:cNvPr id="3" name="Content Placeholder 2">
            <a:extLst>
              <a:ext uri="{FF2B5EF4-FFF2-40B4-BE49-F238E27FC236}">
                <a16:creationId xmlns:a16="http://schemas.microsoft.com/office/drawing/2014/main" id="{B19ADB7A-600F-242C-D328-CF17834761B7}"/>
              </a:ext>
            </a:extLst>
          </p:cNvPr>
          <p:cNvSpPr>
            <a:spLocks noGrp="1"/>
          </p:cNvSpPr>
          <p:nvPr>
            <p:ph idx="1"/>
          </p:nvPr>
        </p:nvSpPr>
        <p:spPr/>
        <p:txBody>
          <a:bodyPr/>
          <a:lstStyle/>
          <a:p>
            <a:pPr algn="l"/>
            <a:r>
              <a:rPr lang="en-IN" b="0" i="0" dirty="0">
                <a:effectLst/>
                <a:latin typeface="3ds"/>
              </a:rPr>
              <a:t>SLS 3D printers mainly use thermoplastic polymers in powder form, of which the most common and versatile material family is PA (polyamide), a.k.a. nylon. The standard PA-based powder can accommodate additives like aluminium, carbon fibre, and glass fibre.</a:t>
            </a:r>
          </a:p>
          <a:p>
            <a:pPr algn="l"/>
            <a:r>
              <a:rPr lang="en-IN" b="0" i="0" dirty="0">
                <a:effectLst/>
                <a:latin typeface="3ds"/>
              </a:rPr>
              <a:t>Other SLS-compatible powders include TPE (thermoplastic elastomer) and TPU (thermoplastic polyurethane), rubber-like plastics, and PP (polypropylene), a chemical-resistant material.</a:t>
            </a:r>
          </a:p>
          <a:p>
            <a:endParaRPr lang="en-US" dirty="0"/>
          </a:p>
        </p:txBody>
      </p:sp>
    </p:spTree>
    <p:extLst>
      <p:ext uri="{BB962C8B-B14F-4D97-AF65-F5344CB8AC3E}">
        <p14:creationId xmlns:p14="http://schemas.microsoft.com/office/powerpoint/2010/main" val="31167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5B461-7262-E2AD-96D7-E0A5B208172B}"/>
              </a:ext>
            </a:extLst>
          </p:cNvPr>
          <p:cNvSpPr>
            <a:spLocks noGrp="1"/>
          </p:cNvSpPr>
          <p:nvPr>
            <p:ph type="title"/>
          </p:nvPr>
        </p:nvSpPr>
        <p:spPr/>
        <p:txBody>
          <a:bodyPr/>
          <a:lstStyle/>
          <a:p>
            <a:r>
              <a:rPr lang="en-US" dirty="0"/>
              <a:t>Selective Laser Sintering- Process</a:t>
            </a:r>
          </a:p>
        </p:txBody>
      </p:sp>
      <p:pic>
        <p:nvPicPr>
          <p:cNvPr id="1026" name="Picture 2">
            <a:extLst>
              <a:ext uri="{FF2B5EF4-FFF2-40B4-BE49-F238E27FC236}">
                <a16:creationId xmlns:a16="http://schemas.microsoft.com/office/drawing/2014/main" id="{5FDF551C-9405-3EE3-516F-12A7BF34373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14364" y="1296988"/>
            <a:ext cx="7763272" cy="449321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68E7C29-0CA2-2DCA-01B4-BA42ED5146C8}"/>
              </a:ext>
            </a:extLst>
          </p:cNvPr>
          <p:cNvSpPr txBox="1"/>
          <p:nvPr/>
        </p:nvSpPr>
        <p:spPr>
          <a:xfrm>
            <a:off x="3259857" y="6123543"/>
            <a:ext cx="5827713" cy="369332"/>
          </a:xfrm>
          <a:prstGeom prst="rect">
            <a:avLst/>
          </a:prstGeom>
          <a:noFill/>
        </p:spPr>
        <p:txBody>
          <a:bodyPr wrap="square" rtlCol="0">
            <a:spAutoFit/>
          </a:bodyPr>
          <a:lstStyle/>
          <a:p>
            <a:r>
              <a:rPr lang="en-US" dirty="0"/>
              <a:t>https://</a:t>
            </a:r>
            <a:r>
              <a:rPr lang="en-US" dirty="0" err="1"/>
              <a:t>www.youtube.com</a:t>
            </a:r>
            <a:r>
              <a:rPr lang="en-US" dirty="0"/>
              <a:t>/</a:t>
            </a:r>
            <a:r>
              <a:rPr lang="en-US" dirty="0" err="1"/>
              <a:t>watch?v</a:t>
            </a:r>
            <a:r>
              <a:rPr lang="en-US" dirty="0"/>
              <a:t>=te9OaSZ0kf8</a:t>
            </a:r>
          </a:p>
        </p:txBody>
      </p:sp>
    </p:spTree>
    <p:extLst>
      <p:ext uri="{BB962C8B-B14F-4D97-AF65-F5344CB8AC3E}">
        <p14:creationId xmlns:p14="http://schemas.microsoft.com/office/powerpoint/2010/main" val="24000951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C4D818-74BC-DBD0-1157-C21367F7FA4E}"/>
              </a:ext>
            </a:extLst>
          </p:cNvPr>
          <p:cNvSpPr>
            <a:spLocks noGrp="1"/>
          </p:cNvSpPr>
          <p:nvPr>
            <p:ph type="ctrTitle"/>
          </p:nvPr>
        </p:nvSpPr>
        <p:spPr>
          <a:xfrm>
            <a:off x="1524000" y="1122362"/>
            <a:ext cx="9144000" cy="3436937"/>
          </a:xfrm>
        </p:spPr>
        <p:txBody>
          <a:bodyPr>
            <a:normAutofit/>
          </a:bodyPr>
          <a:lstStyle/>
          <a:p>
            <a:r>
              <a:rPr lang="en-US" dirty="0">
                <a:latin typeface="Helvetica" pitchFamily="2" charset="0"/>
              </a:rPr>
              <a:t>Solid Based </a:t>
            </a:r>
            <a:br>
              <a:rPr lang="en-US" dirty="0">
                <a:latin typeface="Helvetica" pitchFamily="2" charset="0"/>
              </a:rPr>
            </a:br>
            <a:r>
              <a:rPr lang="en-US" dirty="0">
                <a:latin typeface="Helvetica" pitchFamily="2" charset="0"/>
              </a:rPr>
              <a:t>LOM –Laminated Object Manufacturing</a:t>
            </a:r>
          </a:p>
        </p:txBody>
      </p:sp>
      <p:sp>
        <p:nvSpPr>
          <p:cNvPr id="6" name="Title 1">
            <a:extLst>
              <a:ext uri="{FF2B5EF4-FFF2-40B4-BE49-F238E27FC236}">
                <a16:creationId xmlns:a16="http://schemas.microsoft.com/office/drawing/2014/main" id="{80EB6202-B726-F845-2957-FA8C8755BF1A}"/>
              </a:ext>
            </a:extLst>
          </p:cNvPr>
          <p:cNvSpPr txBox="1">
            <a:spLocks/>
          </p:cNvSpPr>
          <p:nvPr/>
        </p:nvSpPr>
        <p:spPr>
          <a:xfrm>
            <a:off x="685800" y="1147158"/>
            <a:ext cx="10198100" cy="4713316"/>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dirty="0"/>
          </a:p>
        </p:txBody>
      </p:sp>
    </p:spTree>
    <p:extLst>
      <p:ext uri="{BB962C8B-B14F-4D97-AF65-F5344CB8AC3E}">
        <p14:creationId xmlns:p14="http://schemas.microsoft.com/office/powerpoint/2010/main" val="93025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nodePh="1">
                                  <p:stCondLst>
                                    <p:cond delay="500"/>
                                  </p:stCondLst>
                                  <p:endCondLst>
                                    <p:cond evt="begin" delay="0">
                                      <p:tn val="5"/>
                                    </p:cond>
                                  </p:end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0048D0-7F10-A6C2-2790-51B03229895F}"/>
              </a:ext>
            </a:extLst>
          </p:cNvPr>
          <p:cNvSpPr>
            <a:spLocks noGrp="1"/>
          </p:cNvSpPr>
          <p:nvPr>
            <p:ph type="title"/>
          </p:nvPr>
        </p:nvSpPr>
        <p:spPr>
          <a:xfrm>
            <a:off x="1043631" y="809898"/>
            <a:ext cx="9942716" cy="1554480"/>
          </a:xfrm>
        </p:spPr>
        <p:txBody>
          <a:bodyPr anchor="ctr">
            <a:normAutofit/>
          </a:bodyPr>
          <a:lstStyle/>
          <a:p>
            <a:r>
              <a:rPr lang="en-US" sz="4800"/>
              <a:t>Polymerization</a:t>
            </a:r>
          </a:p>
        </p:txBody>
      </p:sp>
      <p:sp>
        <p:nvSpPr>
          <p:cNvPr id="3" name="Content Placeholder 2">
            <a:extLst>
              <a:ext uri="{FF2B5EF4-FFF2-40B4-BE49-F238E27FC236}">
                <a16:creationId xmlns:a16="http://schemas.microsoft.com/office/drawing/2014/main" id="{E035FD25-2C12-CDF6-4E25-9BD84D613936}"/>
              </a:ext>
            </a:extLst>
          </p:cNvPr>
          <p:cNvSpPr>
            <a:spLocks noGrp="1"/>
          </p:cNvSpPr>
          <p:nvPr>
            <p:ph idx="1"/>
          </p:nvPr>
        </p:nvSpPr>
        <p:spPr>
          <a:xfrm>
            <a:off x="1045028" y="3017522"/>
            <a:ext cx="9941319" cy="3124658"/>
          </a:xfrm>
        </p:spPr>
        <p:txBody>
          <a:bodyPr anchor="ctr">
            <a:normAutofit/>
          </a:bodyPr>
          <a:lstStyle/>
          <a:p>
            <a:r>
              <a:rPr lang="en-US" sz="2400" dirty="0"/>
              <a:t>It is the process of curing a plastic or polymer by introducing a catalyst.</a:t>
            </a:r>
          </a:p>
          <a:p>
            <a:r>
              <a:rPr lang="en-US" sz="2400" dirty="0"/>
              <a:t>Polymerization links small molecule (monomers) to create a larger chain molecules (polymers), this finally develops into  fully cross-linked solid chain. </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9909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4" name="Rectangle 1043">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6" name="Rectangle 1045">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BC8D1D-8444-0683-0480-6F682ACF27D7}"/>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kern="1200">
                <a:solidFill>
                  <a:srgbClr val="FFFFFF"/>
                </a:solidFill>
                <a:latin typeface="+mj-lt"/>
                <a:ea typeface="+mj-ea"/>
                <a:cs typeface="+mj-cs"/>
              </a:rPr>
              <a:t>Laminated Object Manufacturing</a:t>
            </a:r>
            <a:br>
              <a:rPr lang="en-US" sz="2200" kern="1200">
                <a:solidFill>
                  <a:srgbClr val="FFFFFF"/>
                </a:solidFill>
                <a:latin typeface="+mj-lt"/>
                <a:ea typeface="+mj-ea"/>
                <a:cs typeface="+mj-cs"/>
              </a:rPr>
            </a:br>
            <a:endParaRPr lang="en-US" sz="2200" kern="1200">
              <a:solidFill>
                <a:srgbClr val="FFFFFF"/>
              </a:solidFill>
              <a:latin typeface="+mj-lt"/>
              <a:ea typeface="+mj-ea"/>
              <a:cs typeface="+mj-cs"/>
            </a:endParaRPr>
          </a:p>
        </p:txBody>
      </p:sp>
      <p:pic>
        <p:nvPicPr>
          <p:cNvPr id="1026" name="Picture 2" descr="Laminated Object Manufacturing (LOM)Courtesy CoustomPartNet Inc. ">
            <a:extLst>
              <a:ext uri="{FF2B5EF4-FFF2-40B4-BE49-F238E27FC236}">
                <a16:creationId xmlns:a16="http://schemas.microsoft.com/office/drawing/2014/main" id="{1DD1DE36-F9C4-8C4A-0BFC-57C5552A6F3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928988" y="684745"/>
            <a:ext cx="7622932" cy="5488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77721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7AC9782-1D85-F1AF-0624-8D301C583D2A}"/>
              </a:ext>
            </a:extLst>
          </p:cNvPr>
          <p:cNvSpPr txBox="1"/>
          <p:nvPr/>
        </p:nvSpPr>
        <p:spPr>
          <a:xfrm>
            <a:off x="838200" y="3429000"/>
            <a:ext cx="9136061" cy="2954655"/>
          </a:xfrm>
          <a:prstGeom prst="rect">
            <a:avLst/>
          </a:prstGeom>
          <a:noFill/>
        </p:spPr>
        <p:txBody>
          <a:bodyPr wrap="square" rtlCol="0">
            <a:spAutoFit/>
          </a:bodyPr>
          <a:lstStyle/>
          <a:p>
            <a:r>
              <a:rPr lang="en-IN" sz="2400" b="1" i="0" dirty="0">
                <a:effectLst/>
                <a:latin typeface="-apple-system"/>
              </a:rPr>
              <a:t>Disadvantages:</a:t>
            </a:r>
          </a:p>
          <a:p>
            <a:r>
              <a:rPr lang="en-IN" b="0" i="0" dirty="0">
                <a:effectLst/>
                <a:latin typeface="-apple-system"/>
              </a:rPr>
              <a:t>Despite its advantages, LOM also has some drawbacks and limitations. </a:t>
            </a:r>
          </a:p>
          <a:p>
            <a:r>
              <a:rPr lang="en-IN" b="0" i="0" dirty="0">
                <a:effectLst/>
                <a:latin typeface="-apple-system"/>
              </a:rPr>
              <a:t>One of the main challenges of LOM is that it produces a lot of waste, as the excess material from the sheets has to be cut off and discarded. </a:t>
            </a:r>
          </a:p>
          <a:p>
            <a:r>
              <a:rPr lang="en-IN" b="0" i="0" dirty="0">
                <a:effectLst/>
                <a:latin typeface="-apple-system"/>
              </a:rPr>
              <a:t>LOM also has a limited range of </a:t>
            </a:r>
            <a:r>
              <a:rPr lang="en-IN" b="0" i="0" dirty="0" err="1">
                <a:effectLst/>
                <a:latin typeface="-apple-system"/>
              </a:rPr>
              <a:t>colors</a:t>
            </a:r>
            <a:r>
              <a:rPr lang="en-IN" b="0" i="0" dirty="0">
                <a:effectLst/>
                <a:latin typeface="-apple-system"/>
              </a:rPr>
              <a:t> and textures, as it depends on the type and quality of the sheets used. </a:t>
            </a:r>
          </a:p>
          <a:p>
            <a:r>
              <a:rPr lang="en-IN" b="0" i="0" dirty="0">
                <a:effectLst/>
                <a:latin typeface="-apple-system"/>
              </a:rPr>
              <a:t>LOM models may also suffer from warping, curling, or delamination, due to the thermal expansion and contraction of the layers. </a:t>
            </a:r>
          </a:p>
          <a:p>
            <a:r>
              <a:rPr lang="en-IN" b="0" i="0" dirty="0">
                <a:effectLst/>
                <a:latin typeface="-apple-system"/>
              </a:rPr>
              <a:t>LOM models may also have visible seams or gaps between the layers, which may affect their aesthetics and performance.</a:t>
            </a:r>
            <a:endParaRPr lang="en-US" dirty="0"/>
          </a:p>
        </p:txBody>
      </p:sp>
      <p:sp>
        <p:nvSpPr>
          <p:cNvPr id="9" name="TextBox 8">
            <a:extLst>
              <a:ext uri="{FF2B5EF4-FFF2-40B4-BE49-F238E27FC236}">
                <a16:creationId xmlns:a16="http://schemas.microsoft.com/office/drawing/2014/main" id="{D12B4EEE-91CB-413D-96BD-A0FF8587E24E}"/>
              </a:ext>
            </a:extLst>
          </p:cNvPr>
          <p:cNvSpPr txBox="1"/>
          <p:nvPr/>
        </p:nvSpPr>
        <p:spPr>
          <a:xfrm>
            <a:off x="914400" y="584200"/>
            <a:ext cx="9059861" cy="2677656"/>
          </a:xfrm>
          <a:prstGeom prst="rect">
            <a:avLst/>
          </a:prstGeom>
          <a:noFill/>
        </p:spPr>
        <p:txBody>
          <a:bodyPr wrap="square" rtlCol="0">
            <a:spAutoFit/>
          </a:bodyPr>
          <a:lstStyle/>
          <a:p>
            <a:r>
              <a:rPr lang="en-IN" sz="2400" b="1" i="0" dirty="0">
                <a:effectLst/>
                <a:latin typeface="-apple-system"/>
              </a:rPr>
              <a:t>Advantages:</a:t>
            </a:r>
          </a:p>
          <a:p>
            <a:r>
              <a:rPr lang="en-IN" b="0" i="0" dirty="0">
                <a:effectLst/>
                <a:latin typeface="-apple-system"/>
              </a:rPr>
              <a:t>One of the main advantages of LOM is its low cost and high speed. </a:t>
            </a:r>
          </a:p>
          <a:p>
            <a:r>
              <a:rPr lang="en-IN" b="0" i="0" dirty="0">
                <a:effectLst/>
                <a:latin typeface="-apple-system"/>
              </a:rPr>
              <a:t>LOM uses inexpensive and widely available materials, such as paper, that do not require special storage or handling.</a:t>
            </a:r>
          </a:p>
          <a:p>
            <a:r>
              <a:rPr lang="en-IN" b="0" i="0" dirty="0">
                <a:effectLst/>
                <a:latin typeface="-apple-system"/>
              </a:rPr>
              <a:t>LOM also produces models with high accuracy and resolution, as the laser or the knife can cut fine details and complex shapes. </a:t>
            </a:r>
          </a:p>
          <a:p>
            <a:r>
              <a:rPr lang="en-IN" b="0" i="0" dirty="0">
                <a:effectLst/>
                <a:latin typeface="-apple-system"/>
              </a:rPr>
              <a:t>LOM models are also strong and durable, as the layers are firmly bonded together. </a:t>
            </a:r>
          </a:p>
          <a:p>
            <a:r>
              <a:rPr lang="en-IN" b="0" i="0" dirty="0">
                <a:effectLst/>
                <a:latin typeface="-apple-system"/>
              </a:rPr>
              <a:t>LOM can also create large models, as the size is limited only by the roll of material and the machine.</a:t>
            </a:r>
            <a:endParaRPr lang="en-US" dirty="0"/>
          </a:p>
        </p:txBody>
      </p:sp>
    </p:spTree>
    <p:extLst>
      <p:ext uri="{BB962C8B-B14F-4D97-AF65-F5344CB8AC3E}">
        <p14:creationId xmlns:p14="http://schemas.microsoft.com/office/powerpoint/2010/main" val="22097577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1FE9A-7A13-7177-16D6-81DF6CBA33E6}"/>
              </a:ext>
            </a:extLst>
          </p:cNvPr>
          <p:cNvSpPr>
            <a:spLocks noGrp="1"/>
          </p:cNvSpPr>
          <p:nvPr>
            <p:ph type="title"/>
          </p:nvPr>
        </p:nvSpPr>
        <p:spPr/>
        <p:txBody>
          <a:bodyPr/>
          <a:lstStyle/>
          <a:p>
            <a:r>
              <a:rPr lang="en-US" dirty="0"/>
              <a:t>Polymerization</a:t>
            </a:r>
          </a:p>
        </p:txBody>
      </p:sp>
      <p:pic>
        <p:nvPicPr>
          <p:cNvPr id="5" name="Content Placeholder 4">
            <a:extLst>
              <a:ext uri="{FF2B5EF4-FFF2-40B4-BE49-F238E27FC236}">
                <a16:creationId xmlns:a16="http://schemas.microsoft.com/office/drawing/2014/main" id="{9AB456B3-E9B7-A029-CE3C-CA7AD2D65928}"/>
              </a:ext>
            </a:extLst>
          </p:cNvPr>
          <p:cNvPicPr>
            <a:picLocks noGrp="1" noChangeAspect="1"/>
          </p:cNvPicPr>
          <p:nvPr>
            <p:ph idx="1"/>
          </p:nvPr>
        </p:nvPicPr>
        <p:blipFill>
          <a:blip r:embed="rId2"/>
          <a:stretch>
            <a:fillRect/>
          </a:stretch>
        </p:blipFill>
        <p:spPr>
          <a:xfrm>
            <a:off x="2777460" y="1539856"/>
            <a:ext cx="5398977" cy="3036925"/>
          </a:xfrm>
        </p:spPr>
      </p:pic>
      <p:sp>
        <p:nvSpPr>
          <p:cNvPr id="6" name="TextBox 5">
            <a:extLst>
              <a:ext uri="{FF2B5EF4-FFF2-40B4-BE49-F238E27FC236}">
                <a16:creationId xmlns:a16="http://schemas.microsoft.com/office/drawing/2014/main" id="{9C6DAD16-CF38-010E-BB07-0B87D378DAA2}"/>
              </a:ext>
            </a:extLst>
          </p:cNvPr>
          <p:cNvSpPr txBox="1"/>
          <p:nvPr/>
        </p:nvSpPr>
        <p:spPr>
          <a:xfrm>
            <a:off x="838200" y="5029200"/>
            <a:ext cx="10515600" cy="923330"/>
          </a:xfrm>
          <a:prstGeom prst="rect">
            <a:avLst/>
          </a:prstGeom>
          <a:noFill/>
        </p:spPr>
        <p:txBody>
          <a:bodyPr wrap="square" rtlCol="0">
            <a:spAutoFit/>
          </a:bodyPr>
          <a:lstStyle/>
          <a:p>
            <a:r>
              <a:rPr lang="en-IN" b="0" i="0" dirty="0">
                <a:solidFill>
                  <a:srgbClr val="494848"/>
                </a:solidFill>
                <a:effectLst/>
                <a:latin typeface="Catamaran"/>
              </a:rPr>
              <a:t>Polythene is produced by the polymerisation of molecules of ethene in the presence of a </a:t>
            </a:r>
            <a:r>
              <a:rPr lang="en-IN" b="1" i="0" dirty="0">
                <a:solidFill>
                  <a:srgbClr val="494848"/>
                </a:solidFill>
                <a:effectLst/>
                <a:latin typeface="Catamaran"/>
              </a:rPr>
              <a:t>metal-based</a:t>
            </a:r>
            <a:r>
              <a:rPr lang="en-IN" b="0" i="0" dirty="0">
                <a:solidFill>
                  <a:srgbClr val="494848"/>
                </a:solidFill>
                <a:effectLst/>
                <a:latin typeface="Catamaran"/>
              </a:rPr>
              <a:t> catalyst. The double bond linking the two carbon atoms (black) in ethene is broken, forming a new single bond (red) between the atoms.</a:t>
            </a:r>
            <a:endParaRPr lang="en-US" dirty="0"/>
          </a:p>
        </p:txBody>
      </p:sp>
    </p:spTree>
    <p:extLst>
      <p:ext uri="{BB962C8B-B14F-4D97-AF65-F5344CB8AC3E}">
        <p14:creationId xmlns:p14="http://schemas.microsoft.com/office/powerpoint/2010/main" val="1231284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ABFD50-7887-AC24-BB25-84772D00BA5C}"/>
              </a:ext>
            </a:extLst>
          </p:cNvPr>
          <p:cNvSpPr>
            <a:spLocks noGrp="1"/>
          </p:cNvSpPr>
          <p:nvPr>
            <p:ph type="title"/>
          </p:nvPr>
        </p:nvSpPr>
        <p:spPr>
          <a:xfrm>
            <a:off x="1282963" y="1238080"/>
            <a:ext cx="9849751" cy="1349671"/>
          </a:xfrm>
        </p:spPr>
        <p:txBody>
          <a:bodyPr anchor="b">
            <a:normAutofit/>
          </a:bodyPr>
          <a:lstStyle/>
          <a:p>
            <a:r>
              <a:rPr lang="en-US" sz="5000"/>
              <a:t>Process of SLA- Photo Polymerization</a:t>
            </a:r>
          </a:p>
        </p:txBody>
      </p:sp>
      <p:sp>
        <p:nvSpPr>
          <p:cNvPr id="3" name="Content Placeholder 2">
            <a:extLst>
              <a:ext uri="{FF2B5EF4-FFF2-40B4-BE49-F238E27FC236}">
                <a16:creationId xmlns:a16="http://schemas.microsoft.com/office/drawing/2014/main" id="{EB0DAE9A-A150-3817-2498-96D39E818326}"/>
              </a:ext>
            </a:extLst>
          </p:cNvPr>
          <p:cNvSpPr>
            <a:spLocks noGrp="1"/>
          </p:cNvSpPr>
          <p:nvPr>
            <p:ph idx="1"/>
          </p:nvPr>
        </p:nvSpPr>
        <p:spPr>
          <a:xfrm>
            <a:off x="1289304" y="2902913"/>
            <a:ext cx="9849751" cy="3032168"/>
          </a:xfrm>
        </p:spPr>
        <p:txBody>
          <a:bodyPr anchor="ctr">
            <a:normAutofit/>
          </a:bodyPr>
          <a:lstStyle/>
          <a:p>
            <a:r>
              <a:rPr lang="en-US" sz="1900"/>
              <a:t>The process of curing the polymer by introducing light as a catalyst.</a:t>
            </a:r>
          </a:p>
          <a:p>
            <a:r>
              <a:rPr lang="en-US" sz="1900"/>
              <a:t>Epoxy- The primary build material for stereolithography systems.</a:t>
            </a:r>
          </a:p>
          <a:p>
            <a:r>
              <a:rPr lang="en-US" sz="1900"/>
              <a:t>Epoxy thermo-set resins replaced the original acrylate resins.</a:t>
            </a:r>
          </a:p>
          <a:p>
            <a:endParaRPr lang="en-US" sz="1900"/>
          </a:p>
          <a:p>
            <a:pPr marL="0" indent="0">
              <a:buNone/>
            </a:pPr>
            <a:endParaRPr lang="en-US" sz="1900"/>
          </a:p>
          <a:p>
            <a:pPr marL="0" indent="0">
              <a:buNone/>
            </a:pPr>
            <a:endParaRPr lang="en-US" sz="1900"/>
          </a:p>
          <a:p>
            <a:pPr marL="0" indent="0">
              <a:buNone/>
            </a:pPr>
            <a:r>
              <a:rPr lang="en-IN" sz="1900" b="1" i="1">
                <a:effectLst/>
                <a:latin typeface="arial" panose="020B0604020202020204" pitchFamily="34" charset="0"/>
              </a:rPr>
              <a:t>Thermoset epoxy</a:t>
            </a:r>
            <a:r>
              <a:rPr lang="en-IN" sz="1900" b="0" i="1">
                <a:effectLst/>
                <a:latin typeface="arial" panose="020B0604020202020204" pitchFamily="34" charset="0"/>
              </a:rPr>
              <a:t> resins have superior thermal and mechanical properties as well as dimensional stability due to chemical cross-link networks.</a:t>
            </a:r>
          </a:p>
        </p:txBody>
      </p:sp>
    </p:spTree>
    <p:extLst>
      <p:ext uri="{BB962C8B-B14F-4D97-AF65-F5344CB8AC3E}">
        <p14:creationId xmlns:p14="http://schemas.microsoft.com/office/powerpoint/2010/main" val="3577054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13209-7EC8-52D7-7F63-1B04D679E10B}"/>
              </a:ext>
            </a:extLst>
          </p:cNvPr>
          <p:cNvSpPr>
            <a:spLocks noGrp="1"/>
          </p:cNvSpPr>
          <p:nvPr>
            <p:ph type="title"/>
          </p:nvPr>
        </p:nvSpPr>
        <p:spPr/>
        <p:txBody>
          <a:bodyPr/>
          <a:lstStyle/>
          <a:p>
            <a:r>
              <a:rPr lang="en-US" dirty="0"/>
              <a:t>Principle</a:t>
            </a:r>
          </a:p>
        </p:txBody>
      </p:sp>
      <p:sp>
        <p:nvSpPr>
          <p:cNvPr id="3" name="Content Placeholder 2">
            <a:extLst>
              <a:ext uri="{FF2B5EF4-FFF2-40B4-BE49-F238E27FC236}">
                <a16:creationId xmlns:a16="http://schemas.microsoft.com/office/drawing/2014/main" id="{D7F11812-117F-8271-A9CE-3E4C87C9AD4C}"/>
              </a:ext>
            </a:extLst>
          </p:cNvPr>
          <p:cNvSpPr>
            <a:spLocks noGrp="1"/>
          </p:cNvSpPr>
          <p:nvPr>
            <p:ph idx="1"/>
          </p:nvPr>
        </p:nvSpPr>
        <p:spPr/>
        <p:txBody>
          <a:bodyPr/>
          <a:lstStyle/>
          <a:p>
            <a:pPr algn="l"/>
            <a:r>
              <a:rPr lang="en-IN" b="0" i="0" dirty="0">
                <a:effectLst/>
                <a:latin typeface="3ds"/>
              </a:rPr>
              <a:t>Stereolithography is a “vat polymerization” 3D printing process; liquid, photosensitive resin is poured into a vat (or tank), and UV light interacts with the resin to selectively polymerize (i.e., cure, solidify) it.</a:t>
            </a:r>
          </a:p>
          <a:p>
            <a:pPr algn="l"/>
            <a:r>
              <a:rPr lang="en-IN" b="0" i="0" dirty="0">
                <a:effectLst/>
                <a:latin typeface="3ds"/>
              </a:rPr>
              <a:t>The UV light cures the resin layer by layer until the final object is complete. The thickness of each layer is called layer thickness or height. In stereolithography, layer height is typically around 50µm – about as thin as a human hair – but can be as small as 10µm. In general, the thinner the layers, the better the quality, and the longer the print times.</a:t>
            </a:r>
          </a:p>
          <a:p>
            <a:endParaRPr lang="en-US" dirty="0"/>
          </a:p>
        </p:txBody>
      </p:sp>
    </p:spTree>
    <p:extLst>
      <p:ext uri="{BB962C8B-B14F-4D97-AF65-F5344CB8AC3E}">
        <p14:creationId xmlns:p14="http://schemas.microsoft.com/office/powerpoint/2010/main" val="1368246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9" name="Rectangle 1038">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EAFFC5-F048-343D-A02E-6B0EC254282F}"/>
              </a:ext>
            </a:extLst>
          </p:cNvPr>
          <p:cNvSpPr>
            <a:spLocks noGrp="1"/>
          </p:cNvSpPr>
          <p:nvPr>
            <p:ph type="title"/>
          </p:nvPr>
        </p:nvSpPr>
        <p:spPr>
          <a:xfrm>
            <a:off x="1113810" y="2960716"/>
            <a:ext cx="4036334" cy="2387600"/>
          </a:xfrm>
        </p:spPr>
        <p:txBody>
          <a:bodyPr vert="horz" lIns="91440" tIns="45720" rIns="91440" bIns="45720" rtlCol="0" anchor="t">
            <a:normAutofit/>
          </a:bodyPr>
          <a:lstStyle/>
          <a:p>
            <a:r>
              <a:rPr lang="en-US" sz="5400" kern="1200">
                <a:solidFill>
                  <a:schemeClr val="tx1"/>
                </a:solidFill>
                <a:latin typeface="+mj-lt"/>
                <a:ea typeface="+mj-ea"/>
                <a:cs typeface="+mj-cs"/>
              </a:rPr>
              <a:t>SLA Method</a:t>
            </a:r>
          </a:p>
        </p:txBody>
      </p:sp>
      <p:grpSp>
        <p:nvGrpSpPr>
          <p:cNvPr id="1041" name="Group 1040">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042" name="Rectangle 1041">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3" name="Rectangle 104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Rectangle 104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6" name="Rectangle 1045">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 name="Rectangle 1047">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495E15E3-C321-D771-2AA8-0B4405E536E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414023" y="666728"/>
            <a:ext cx="6009365" cy="5465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6316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F35638-751A-06A9-7DA5-9937EB35F306}"/>
              </a:ext>
            </a:extLst>
          </p:cNvPr>
          <p:cNvSpPr>
            <a:spLocks noGrp="1"/>
          </p:cNvSpPr>
          <p:nvPr>
            <p:ph type="title"/>
          </p:nvPr>
        </p:nvSpPr>
        <p:spPr>
          <a:xfrm>
            <a:off x="589560" y="856180"/>
            <a:ext cx="4560584" cy="1128068"/>
          </a:xfrm>
        </p:spPr>
        <p:txBody>
          <a:bodyPr anchor="ctr">
            <a:normAutofit fontScale="90000"/>
          </a:bodyPr>
          <a:lstStyle/>
          <a:p>
            <a:r>
              <a:rPr lang="en-US" sz="4000" dirty="0"/>
              <a:t>Stereolithography Process</a:t>
            </a:r>
          </a:p>
        </p:txBody>
      </p:sp>
      <p:grpSp>
        <p:nvGrpSpPr>
          <p:cNvPr id="2059" name="Group 2058">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2060" name="Rectangle 2059">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Rectangle 2060">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63" name="Rectangle 2062">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4" name="Content Placeholder 2053">
            <a:extLst>
              <a:ext uri="{FF2B5EF4-FFF2-40B4-BE49-F238E27FC236}">
                <a16:creationId xmlns:a16="http://schemas.microsoft.com/office/drawing/2014/main" id="{C709C310-43C9-5438-4EB1-0612ADADE7CF}"/>
              </a:ext>
            </a:extLst>
          </p:cNvPr>
          <p:cNvSpPr>
            <a:spLocks noGrp="1"/>
          </p:cNvSpPr>
          <p:nvPr>
            <p:ph idx="1"/>
          </p:nvPr>
        </p:nvSpPr>
        <p:spPr>
          <a:xfrm>
            <a:off x="496824" y="2224322"/>
            <a:ext cx="5188985" cy="4124108"/>
          </a:xfrm>
        </p:spPr>
        <p:txBody>
          <a:bodyPr anchor="ctr">
            <a:normAutofit fontScale="92500" lnSpcReduction="20000"/>
          </a:bodyPr>
          <a:lstStyle/>
          <a:p>
            <a:pPr marL="0" indent="0">
              <a:buNone/>
            </a:pPr>
            <a:r>
              <a:rPr lang="en-IN" sz="1800" dirty="0"/>
              <a:t>• The process begins with a 3D CAD file.</a:t>
            </a:r>
          </a:p>
          <a:p>
            <a:pPr marL="0" indent="0">
              <a:buNone/>
            </a:pPr>
            <a:r>
              <a:rPr lang="en-IN" sz="1800" dirty="0"/>
              <a:t>• The file is digitally sliced into a series of parallel horizontal cross-sections which are then provided to a </a:t>
            </a:r>
            <a:r>
              <a:rPr lang="en-IN" sz="1800" dirty="0" err="1"/>
              <a:t>StereoLithography</a:t>
            </a:r>
            <a:r>
              <a:rPr lang="en-IN" sz="1800" dirty="0"/>
              <a:t> Apparatus (SLA) one at a time.</a:t>
            </a:r>
          </a:p>
          <a:p>
            <a:pPr marL="0" indent="0">
              <a:buNone/>
            </a:pPr>
            <a:r>
              <a:rPr lang="en-IN" sz="1800" dirty="0"/>
              <a:t>• A laser traces the cross-section onto a bath of photopolymer resin which solidifies the cross-section. </a:t>
            </a:r>
          </a:p>
          <a:p>
            <a:pPr marL="0" indent="0">
              <a:buNone/>
            </a:pPr>
            <a:r>
              <a:rPr lang="en-IN" sz="1800" dirty="0"/>
              <a:t>• The part is lowered a layer thickness into the bath and additional resin is swept onto the surface (typically about 0.1 mm) . </a:t>
            </a:r>
          </a:p>
          <a:p>
            <a:pPr marL="0" indent="0">
              <a:buNone/>
            </a:pPr>
            <a:r>
              <a:rPr lang="en-IN" sz="1800" dirty="0"/>
              <a:t>• The laser then solidifies the next cross-section. </a:t>
            </a:r>
          </a:p>
          <a:p>
            <a:pPr marL="0" indent="0">
              <a:buNone/>
            </a:pPr>
            <a:r>
              <a:rPr lang="en-IN" sz="1800" dirty="0"/>
              <a:t>• This process is repeated until the part is complete. </a:t>
            </a:r>
          </a:p>
          <a:p>
            <a:pPr marL="0" indent="0">
              <a:buNone/>
            </a:pPr>
            <a:r>
              <a:rPr lang="en-IN" sz="1800" dirty="0"/>
              <a:t>• Once the model is complete, the platform rises out of the vat and the excess resin is drained. </a:t>
            </a:r>
          </a:p>
          <a:p>
            <a:pPr marL="0" indent="0">
              <a:buNone/>
            </a:pPr>
            <a:r>
              <a:rPr lang="en-IN" sz="1800" dirty="0"/>
              <a:t>• The model is then removed from the platform, washed of excess resin, and then placed in a UV oven for a final curing.</a:t>
            </a:r>
            <a:endParaRPr lang="en-US" dirty="0"/>
          </a:p>
        </p:txBody>
      </p:sp>
      <p:sp>
        <p:nvSpPr>
          <p:cNvPr id="2065" name="Rectangle 2064">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7" name="Rectangle 206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Sketch of the stereolithography process. ">
            <a:extLst>
              <a:ext uri="{FF2B5EF4-FFF2-40B4-BE49-F238E27FC236}">
                <a16:creationId xmlns:a16="http://schemas.microsoft.com/office/drawing/2014/main" id="{458B77F9-1699-017D-2320-55BAE2E1E8E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9" r="6423" b="-1"/>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7388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94C9C-D1A0-CE51-B67E-A28943F4A6DD}"/>
              </a:ext>
            </a:extLst>
          </p:cNvPr>
          <p:cNvSpPr>
            <a:spLocks noGrp="1"/>
          </p:cNvSpPr>
          <p:nvPr>
            <p:ph type="title"/>
          </p:nvPr>
        </p:nvSpPr>
        <p:spPr/>
        <p:txBody>
          <a:bodyPr/>
          <a:lstStyle/>
          <a:p>
            <a:r>
              <a:rPr lang="en-US" dirty="0"/>
              <a:t>The Light Source</a:t>
            </a:r>
          </a:p>
        </p:txBody>
      </p:sp>
      <p:sp>
        <p:nvSpPr>
          <p:cNvPr id="3" name="Content Placeholder 2">
            <a:extLst>
              <a:ext uri="{FF2B5EF4-FFF2-40B4-BE49-F238E27FC236}">
                <a16:creationId xmlns:a16="http://schemas.microsoft.com/office/drawing/2014/main" id="{9D7D25B0-DA50-47AC-3D63-4A1B216DBCBE}"/>
              </a:ext>
            </a:extLst>
          </p:cNvPr>
          <p:cNvSpPr>
            <a:spLocks noGrp="1"/>
          </p:cNvSpPr>
          <p:nvPr>
            <p:ph idx="1"/>
          </p:nvPr>
        </p:nvSpPr>
        <p:spPr>
          <a:xfrm>
            <a:off x="838200" y="1383174"/>
            <a:ext cx="10515600" cy="4351338"/>
          </a:xfrm>
        </p:spPr>
        <p:txBody>
          <a:bodyPr/>
          <a:lstStyle/>
          <a:p>
            <a:pPr>
              <a:buFont typeface="Arial" panose="020B0604020202020204" pitchFamily="34" charset="0"/>
              <a:buChar char="•"/>
            </a:pPr>
            <a:r>
              <a:rPr lang="en-IN" dirty="0">
                <a:effectLst/>
                <a:latin typeface="Helvetica" pitchFamily="2" charset="0"/>
              </a:rPr>
              <a:t>Various types of radiation may be used to cure photopolymers, including gamma rays, X-rays, electron beams, UV, and in some cases visible light.</a:t>
            </a:r>
          </a:p>
          <a:p>
            <a:pPr>
              <a:buFont typeface="Arial" panose="020B0604020202020204" pitchFamily="34" charset="0"/>
              <a:buChar char="•"/>
            </a:pPr>
            <a:r>
              <a:rPr lang="en-IN" dirty="0">
                <a:effectLst/>
                <a:latin typeface="Helvetica" pitchFamily="2" charset="0"/>
              </a:rPr>
              <a:t>﻿﻿In SL systems, UV and visible light radiation are used most commonly.</a:t>
            </a:r>
          </a:p>
          <a:p>
            <a:endParaRPr lang="en-US" dirty="0"/>
          </a:p>
        </p:txBody>
      </p:sp>
    </p:spTree>
    <p:extLst>
      <p:ext uri="{BB962C8B-B14F-4D97-AF65-F5344CB8AC3E}">
        <p14:creationId xmlns:p14="http://schemas.microsoft.com/office/powerpoint/2010/main" val="4020941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07599-D129-5EA6-C69F-90012D9E0F16}"/>
              </a:ext>
            </a:extLst>
          </p:cNvPr>
          <p:cNvSpPr>
            <a:spLocks noGrp="1"/>
          </p:cNvSpPr>
          <p:nvPr>
            <p:ph type="title"/>
          </p:nvPr>
        </p:nvSpPr>
        <p:spPr/>
        <p:txBody>
          <a:bodyPr/>
          <a:lstStyle/>
          <a:p>
            <a:r>
              <a:rPr lang="en-US" dirty="0"/>
              <a:t>Advantages</a:t>
            </a:r>
          </a:p>
        </p:txBody>
      </p:sp>
      <p:pic>
        <p:nvPicPr>
          <p:cNvPr id="4" name="Content Placeholder 3">
            <a:extLst>
              <a:ext uri="{FF2B5EF4-FFF2-40B4-BE49-F238E27FC236}">
                <a16:creationId xmlns:a16="http://schemas.microsoft.com/office/drawing/2014/main" id="{956FC0CF-76CB-D11D-32DE-A3F33274D5BC}"/>
              </a:ext>
            </a:extLst>
          </p:cNvPr>
          <p:cNvPicPr>
            <a:picLocks noGrp="1" noChangeAspect="1"/>
          </p:cNvPicPr>
          <p:nvPr>
            <p:ph idx="1"/>
          </p:nvPr>
        </p:nvPicPr>
        <p:blipFill rotWithShape="1">
          <a:blip r:embed="rId2"/>
          <a:srcRect t="3123"/>
          <a:stretch/>
        </p:blipFill>
        <p:spPr>
          <a:xfrm>
            <a:off x="838200" y="1528455"/>
            <a:ext cx="8729316" cy="4794167"/>
          </a:xfrm>
          <a:prstGeom prst="rect">
            <a:avLst/>
          </a:prstGeom>
        </p:spPr>
      </p:pic>
    </p:spTree>
    <p:extLst>
      <p:ext uri="{BB962C8B-B14F-4D97-AF65-F5344CB8AC3E}">
        <p14:creationId xmlns:p14="http://schemas.microsoft.com/office/powerpoint/2010/main" val="39283956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308</TotalTime>
  <Words>1077</Words>
  <Application>Microsoft Office PowerPoint</Application>
  <PresentationFormat>Widescreen</PresentationFormat>
  <Paragraphs>67</Paragraphs>
  <Slides>21</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3ds</vt:lpstr>
      <vt:lpstr>-apple-system</vt:lpstr>
      <vt:lpstr>Arial</vt:lpstr>
      <vt:lpstr>Arial</vt:lpstr>
      <vt:lpstr>Calibri</vt:lpstr>
      <vt:lpstr>Calibri Light</vt:lpstr>
      <vt:lpstr>Catamaran</vt:lpstr>
      <vt:lpstr>Google Sans</vt:lpstr>
      <vt:lpstr>Helvetica</vt:lpstr>
      <vt:lpstr>Office Theme</vt:lpstr>
      <vt:lpstr>Liquid Based  SLA -Stereolithography Apparatus</vt:lpstr>
      <vt:lpstr>Polymerization</vt:lpstr>
      <vt:lpstr>Polymerization</vt:lpstr>
      <vt:lpstr>Process of SLA- Photo Polymerization</vt:lpstr>
      <vt:lpstr>Principle</vt:lpstr>
      <vt:lpstr>SLA Method</vt:lpstr>
      <vt:lpstr>Stereolithography Process</vt:lpstr>
      <vt:lpstr>The Light Source</vt:lpstr>
      <vt:lpstr>Advantages</vt:lpstr>
      <vt:lpstr>Disadvantages</vt:lpstr>
      <vt:lpstr>Disadvantages</vt:lpstr>
      <vt:lpstr>Disadvantages</vt:lpstr>
      <vt:lpstr>Powder Based…  SLS - Selective Laser Sintering </vt:lpstr>
      <vt:lpstr>SLS - Selective Laser Sintering </vt:lpstr>
      <vt:lpstr>Sintering</vt:lpstr>
      <vt:lpstr>Principle</vt:lpstr>
      <vt:lpstr>Materials</vt:lpstr>
      <vt:lpstr>Selective Laser Sintering- Process</vt:lpstr>
      <vt:lpstr>Solid Based  LOM –Laminated Object Manufacturing</vt:lpstr>
      <vt:lpstr>Laminated Object Manufacturing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 –Stereolithography Apparatus</dc:title>
  <dc:creator>Mohanbir Singh Bajaj</dc:creator>
  <cp:lastModifiedBy>Jai Parkash Gupta</cp:lastModifiedBy>
  <cp:revision>17</cp:revision>
  <dcterms:created xsi:type="dcterms:W3CDTF">2023-12-05T14:54:41Z</dcterms:created>
  <dcterms:modified xsi:type="dcterms:W3CDTF">2023-12-11T11:20:16Z</dcterms:modified>
</cp:coreProperties>
</file>

<file path=docProps/thumbnail.jpeg>
</file>